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6"/>
  </p:notesMasterIdLst>
  <p:handoutMasterIdLst>
    <p:handoutMasterId r:id="rId37"/>
  </p:handoutMasterIdLst>
  <p:sldIdLst>
    <p:sldId id="1779" r:id="rId7"/>
    <p:sldId id="1837" r:id="rId8"/>
    <p:sldId id="1934" r:id="rId9"/>
    <p:sldId id="1800" r:id="rId10"/>
    <p:sldId id="1911" r:id="rId11"/>
    <p:sldId id="1919" r:id="rId12"/>
    <p:sldId id="1927" r:id="rId13"/>
    <p:sldId id="1912" r:id="rId14"/>
    <p:sldId id="1921" r:id="rId15"/>
    <p:sldId id="1922" r:id="rId16"/>
    <p:sldId id="1928" r:id="rId17"/>
    <p:sldId id="1923" r:id="rId18"/>
    <p:sldId id="1924" r:id="rId19"/>
    <p:sldId id="1929" r:id="rId20"/>
    <p:sldId id="1913" r:id="rId21"/>
    <p:sldId id="1930" r:id="rId22"/>
    <p:sldId id="1914" r:id="rId23"/>
    <p:sldId id="1931" r:id="rId24"/>
    <p:sldId id="1932" r:id="rId25"/>
    <p:sldId id="1933" r:id="rId26"/>
    <p:sldId id="1946" r:id="rId27"/>
    <p:sldId id="1938" r:id="rId28"/>
    <p:sldId id="1939" r:id="rId29"/>
    <p:sldId id="1936" r:id="rId30"/>
    <p:sldId id="1915" r:id="rId31"/>
    <p:sldId id="1945" r:id="rId32"/>
    <p:sldId id="1944" r:id="rId33"/>
    <p:sldId id="1838" r:id="rId34"/>
    <p:sldId id="680" r:id="rId35"/>
  </p:sldIdLst>
  <p:sldSz cx="12196763" cy="6858000"/>
  <p:notesSz cx="6805613" cy="9939338"/>
  <p:custDataLst>
    <p:tags r:id="rId38"/>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1D150"/>
    <a:srgbClr val="374154"/>
    <a:srgbClr val="FFFFFF"/>
    <a:srgbClr val="00FA00"/>
    <a:srgbClr val="59595A"/>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69" autoAdjust="0"/>
    <p:restoredTop sz="96291" autoAdjust="0"/>
  </p:normalViewPr>
  <p:slideViewPr>
    <p:cSldViewPr showGuides="1">
      <p:cViewPr varScale="1">
        <p:scale>
          <a:sx n="117" d="100"/>
          <a:sy n="117" d="100"/>
        </p:scale>
        <p:origin x="192"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2023/4/17</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29</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29</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32F1867-BB8A-4046-989E-41A7E6FC865B}"/>
              </a:ext>
            </a:extLst>
          </p:cNvPr>
          <p:cNvSpPr txBox="1">
            <a:spLocks/>
          </p:cNvSpPr>
          <p:nvPr userDrawn="1"/>
        </p:nvSpPr>
        <p:spPr>
          <a:xfrm>
            <a:off x="337741" y="1772816"/>
            <a:ext cx="8136904"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大标题 </a:t>
            </a:r>
            <a:r>
              <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Title</a:t>
            </a:r>
          </a:p>
        </p:txBody>
      </p:sp>
      <p:pic>
        <p:nvPicPr>
          <p:cNvPr id="8" name="图片 7">
            <a:extLst>
              <a:ext uri="{FF2B5EF4-FFF2-40B4-BE49-F238E27FC236}">
                <a16:creationId xmlns:a16="http://schemas.microsoft.com/office/drawing/2014/main" id="{5F214FDC-6B87-214E-A881-A1F197F5DB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0C0A5B-2417-944A-B7DA-94A14F8A67C8}"/>
              </a:ext>
            </a:extLst>
          </p:cNvPr>
          <p:cNvSpPr>
            <a:spLocks noGrp="1"/>
          </p:cNvSpPr>
          <p:nvPr>
            <p:ph type="ctrTitle"/>
          </p:nvPr>
        </p:nvSpPr>
        <p:spPr>
          <a:xfrm>
            <a:off x="320965" y="693428"/>
            <a:ext cx="3141050" cy="953563"/>
          </a:xfrm>
          <a:prstGeom prst="rect">
            <a:avLst/>
          </a:prstGeom>
          <a:noFill/>
        </p:spPr>
        <p:txBody>
          <a:bodyPr anchor="ctr">
            <a:noAutofit/>
          </a:bodyPr>
          <a:lstStyle>
            <a:lvl1pPr>
              <a:defRPr>
                <a:latin typeface="Futura Medium" panose="020B0602020204020303" pitchFamily="34" charset="-79"/>
                <a:cs typeface="Futura Medium" panose="020B0602020204020303" pitchFamily="34" charset="-79"/>
              </a:defRPr>
            </a:lvl1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5" name="矩形 4">
            <a:extLst>
              <a:ext uri="{FF2B5EF4-FFF2-40B4-BE49-F238E27FC236}">
                <a16:creationId xmlns:a16="http://schemas.microsoft.com/office/drawing/2014/main" id="{4EA13F79-51F3-5A46-B2C2-0E8B70C77920}"/>
              </a:ext>
            </a:extLst>
          </p:cNvPr>
          <p:cNvSpPr/>
          <p:nvPr userDrawn="1"/>
        </p:nvSpPr>
        <p:spPr>
          <a:xfrm>
            <a:off x="3290069" y="939106"/>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
        <p:nvSpPr>
          <p:cNvPr id="6" name="副标题 2">
            <a:extLst>
              <a:ext uri="{FF2B5EF4-FFF2-40B4-BE49-F238E27FC236}">
                <a16:creationId xmlns:a16="http://schemas.microsoft.com/office/drawing/2014/main" id="{93344263-84EF-AE42-95A4-A0688E4F3A22}"/>
              </a:ext>
            </a:extLst>
          </p:cNvPr>
          <p:cNvSpPr>
            <a:spLocks noGrp="1"/>
          </p:cNvSpPr>
          <p:nvPr>
            <p:ph type="subTitle" idx="1" hasCustomPrompt="1"/>
          </p:nvPr>
        </p:nvSpPr>
        <p:spPr>
          <a:xfrm>
            <a:off x="1345853" y="3896673"/>
            <a:ext cx="2116161" cy="720081"/>
          </a:xfrm>
          <a:prstGeom prst="rect">
            <a:avLst/>
          </a:prstGeom>
        </p:spPr>
        <p:txBody>
          <a:bodyPr anchor="ctr"/>
          <a:lstStyle>
            <a:lvl1pPr marL="0" indent="0">
              <a:buNone/>
              <a:defRPr/>
            </a:lvl1pP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0FC5C961-C360-9F43-A308-C9DB7AC7D5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679570"/>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18316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645496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hasCustomPrompt="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4" Type="http://schemas.openxmlformats.org/officeDocument/2006/relationships/slideLayout" Target="../slideLayouts/slideLayout6.xml"/><Relationship Id="rId9" Type="http://schemas.openxmlformats.org/officeDocument/2006/relationships/hyperlink" Target="http://www.hiascend.com/"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8.png"/><Relationship Id="rId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20" r:id="rId3"/>
    <p:sldLayoutId id="2147483904" r:id="rId4"/>
    <p:sldLayoutId id="2147483921" r:id="rId5"/>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441131"/>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496852"/>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000"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000"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000"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000"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tiff"/><Relationship Id="rId1" Type="http://schemas.openxmlformats.org/officeDocument/2006/relationships/slideLayout" Target="../slideLayouts/slideLayout8.xml"/><Relationship Id="rId4" Type="http://schemas.openxmlformats.org/officeDocument/2006/relationships/image" Target="../media/image18.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 Id="rId4" Type="http://schemas.openxmlformats.org/officeDocument/2006/relationships/image" Target="../media/image34.tiff"/></Relationships>
</file>

<file path=ppt/slides/_rels/slide27.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8" Type="http://schemas.openxmlformats.org/officeDocument/2006/relationships/hyperlink" Target="https://resources.nvidia.com/en-us-tensor-core" TargetMode="External"/><Relationship Id="rId13" Type="http://schemas.openxmlformats.org/officeDocument/2006/relationships/hyperlink" Target="https://github.com/g-truc/sdk/blob/master/documentation/hardware/nvidia/2012%20-%20Kepler/NVIDIA-Kepler-GK110-Architecture-Whitepaper.pdf" TargetMode="External"/><Relationship Id="rId3" Type="http://schemas.openxmlformats.org/officeDocument/2006/relationships/hyperlink" Target="https://blog.csdn.net/daijingxin/article/details/115042353" TargetMode="External"/><Relationship Id="rId7" Type="http://schemas.openxmlformats.org/officeDocument/2006/relationships/hyperlink" Target="https://images.nvidia.com/aem-dam/en-zz/Solutions/design-visualization/technologies/turing-architecture/NVIDIA-Turing-Architecture-Whitepaper.pdf" TargetMode="External"/><Relationship Id="rId12" Type="http://schemas.openxmlformats.org/officeDocument/2006/relationships/hyperlink" Target="https://www.nvidia.com/content/dam/en-zz/Solutions/Data-Center/tesla-product-literature/NVIDIA-Kepler-GK110-GK210-Architecture-Whitepaper.pdf" TargetMode="External"/><Relationship Id="rId2" Type="http://schemas.openxmlformats.org/officeDocument/2006/relationships/hyperlink" Target="https://zhuanlan.zhihu.com/p/413145211" TargetMode="External"/><Relationship Id="rId1" Type="http://schemas.openxmlformats.org/officeDocument/2006/relationships/slideLayout" Target="../slideLayouts/slideLayout5.xml"/><Relationship Id="rId6" Type="http://schemas.openxmlformats.org/officeDocument/2006/relationships/hyperlink" Target="https://www.nvidia.com/en-us/data-center/resources/pascal-architecture-whitepaper/" TargetMode="External"/><Relationship Id="rId11" Type="http://schemas.openxmlformats.org/officeDocument/2006/relationships/hyperlink" Target="https://developer.nvidia.com/maxwell-compute-architecture" TargetMode="External"/><Relationship Id="rId5" Type="http://schemas.openxmlformats.org/officeDocument/2006/relationships/hyperlink" Target="https://www.bilibili.com/video/BV1cB4y1Q75r" TargetMode="External"/><Relationship Id="rId10" Type="http://schemas.openxmlformats.org/officeDocument/2006/relationships/hyperlink" Target="https://www.microway.com/download/whitepaper/NVIDIA_Maxwell_GM204_Architecture_Whitepaper.pdf" TargetMode="External"/><Relationship Id="rId4" Type="http://schemas.openxmlformats.org/officeDocument/2006/relationships/hyperlink" Target="https://zhuanlan.zhihu.com/p/258196004?utm_id=0" TargetMode="External"/><Relationship Id="rId9" Type="http://schemas.openxmlformats.org/officeDocument/2006/relationships/hyperlink" Target="https://www.hpctech.co.jp/catalog/gtc22-whitepaper-hopper_v1.01.pdf" TargetMode="External"/><Relationship Id="rId14" Type="http://schemas.openxmlformats.org/officeDocument/2006/relationships/hyperlink" Target="https://www.dell.com/learn/aw/en/awbsdt1/shared-content~data-sheets~en/documents~nvidia-fermi-compute-architecture-whitepaper-en.pdf"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B14A4A11-4E73-1F4F-966D-3C624A77D08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81" y="0"/>
            <a:ext cx="12192000" cy="6858000"/>
          </a:xfrm>
          <a:prstGeom prst="rect">
            <a:avLst/>
          </a:prstGeom>
        </p:spPr>
      </p:pic>
      <p:sp>
        <p:nvSpPr>
          <p:cNvPr id="6" name="副标题 2">
            <a:extLst>
              <a:ext uri="{FF2B5EF4-FFF2-40B4-BE49-F238E27FC236}">
                <a16:creationId xmlns:a16="http://schemas.microsoft.com/office/drawing/2014/main" id="{CFF1FABF-8BDE-C54A-A9C6-18A81E72C433}"/>
              </a:ext>
            </a:extLst>
          </p:cNvPr>
          <p:cNvSpPr>
            <a:spLocks noGrp="1"/>
          </p:cNvSpPr>
          <p:nvPr>
            <p:ph type="subTitle" idx="4294967295"/>
          </p:nvPr>
        </p:nvSpPr>
        <p:spPr>
          <a:xfrm>
            <a:off x="1345853" y="3896673"/>
            <a:ext cx="2232248" cy="720081"/>
          </a:xfrm>
          <a:prstGeom prst="rect">
            <a:avLst/>
          </a:prstGeom>
        </p:spPr>
        <p:txBody>
          <a:bodyPr anchor="ctr"/>
          <a:lstStyle/>
          <a:p>
            <a:pPr marL="0" indent="0">
              <a:lnSpc>
                <a:spcPct val="100000"/>
              </a:lnSpc>
              <a:buNone/>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291635" y="1772816"/>
            <a:ext cx="10343250"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rgbClr val="91D150"/>
                </a:solidFill>
                <a:latin typeface="Futura Medium" panose="020B0602020204020303" pitchFamily="34" charset="-79"/>
                <a:cs typeface="Futura Medium" panose="020B0602020204020303" pitchFamily="34" charset="-79"/>
              </a:rPr>
              <a:t>Fermi</a:t>
            </a:r>
            <a:r>
              <a:rPr lang="zh-CN" altLang="en-US" sz="9600" dirty="0">
                <a:solidFill>
                  <a:srgbClr val="91D150"/>
                </a:solidFill>
                <a:latin typeface="Futura Medium" panose="020B0602020204020303" pitchFamily="34" charset="-79"/>
                <a:cs typeface="Futura Medium" panose="020B0602020204020303" pitchFamily="34" charset="-79"/>
              </a:rPr>
              <a:t> </a:t>
            </a:r>
            <a:r>
              <a:rPr lang="en-US" altLang="zh-CN" sz="9600" dirty="0">
                <a:solidFill>
                  <a:srgbClr val="91D150"/>
                </a:solidFill>
                <a:latin typeface="Futura Medium" panose="020B0602020204020303" pitchFamily="34" charset="-79"/>
                <a:cs typeface="Futura Medium" panose="020B0602020204020303" pitchFamily="34" charset="-79"/>
              </a:rPr>
              <a:t>-Pascal</a:t>
            </a:r>
            <a:r>
              <a:rPr lang="zh-CN" altLang="en-US" sz="9600" dirty="0">
                <a:solidFill>
                  <a:srgbClr val="91D150"/>
                </a:solidFill>
                <a:latin typeface="Futura Medium" panose="020B0602020204020303" pitchFamily="34" charset="-79"/>
                <a:cs typeface="Futura Medium" panose="020B0602020204020303" pitchFamily="34" charset="-79"/>
              </a:rPr>
              <a:t> 架构</a:t>
            </a:r>
            <a:endParaRPr lang="en-US" altLang="zh-CN" sz="9600" dirty="0">
              <a:solidFill>
                <a:srgbClr val="91D150"/>
              </a:solidFill>
              <a:latin typeface="Futura Medium" panose="020B0602020204020303" pitchFamily="34" charset="-79"/>
              <a:cs typeface="Futura Medium" panose="020B0602020204020303" pitchFamily="34" charset="-79"/>
            </a:endParaRPr>
          </a:p>
        </p:txBody>
      </p:sp>
      <p:sp>
        <p:nvSpPr>
          <p:cNvPr id="9" name="标题 1">
            <a:extLst>
              <a:ext uri="{FF2B5EF4-FFF2-40B4-BE49-F238E27FC236}">
                <a16:creationId xmlns:a16="http://schemas.microsoft.com/office/drawing/2014/main" id="{16D9E6A1-AF76-4248-8AFC-D1158DBA2D44}"/>
              </a:ext>
            </a:extLst>
          </p:cNvPr>
          <p:cNvSpPr>
            <a:spLocks noGrp="1"/>
          </p:cNvSpPr>
          <p:nvPr>
            <p:ph type="ctrTitle"/>
          </p:nvPr>
        </p:nvSpPr>
        <p:spPr>
          <a:xfrm>
            <a:off x="320965" y="693428"/>
            <a:ext cx="3141050" cy="953563"/>
          </a:xfrm>
          <a:prstGeom prst="rect">
            <a:avLst/>
          </a:prstGeo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10" name="矩形 9">
            <a:extLst>
              <a:ext uri="{FF2B5EF4-FFF2-40B4-BE49-F238E27FC236}">
                <a16:creationId xmlns:a16="http://schemas.microsoft.com/office/drawing/2014/main" id="{92D1A350-318B-434B-AA3C-635567F9E4A6}"/>
              </a:ext>
            </a:extLst>
          </p:cNvPr>
          <p:cNvSpPr/>
          <p:nvPr/>
        </p:nvSpPr>
        <p:spPr>
          <a:xfrm>
            <a:off x="3290069" y="939106"/>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3F0367F-B62E-B94B-834A-5905A25FD231}"/>
              </a:ext>
            </a:extLst>
          </p:cNvPr>
          <p:cNvSpPr>
            <a:spLocks noGrp="1"/>
          </p:cNvSpPr>
          <p:nvPr>
            <p:ph type="title"/>
          </p:nvPr>
        </p:nvSpPr>
        <p:spPr/>
        <p:txBody>
          <a:bodyPr/>
          <a:lstStyle/>
          <a:p>
            <a:r>
              <a:rPr lang="en-US" altLang="zh-CN" dirty="0"/>
              <a:t>Fermi</a:t>
            </a:r>
            <a:r>
              <a:rPr lang="zh-CN" altLang="en-US" dirty="0"/>
              <a:t> 费米架构</a:t>
            </a:r>
          </a:p>
        </p:txBody>
      </p:sp>
      <p:sp>
        <p:nvSpPr>
          <p:cNvPr id="4" name="内容占位符 3">
            <a:extLst>
              <a:ext uri="{FF2B5EF4-FFF2-40B4-BE49-F238E27FC236}">
                <a16:creationId xmlns:a16="http://schemas.microsoft.com/office/drawing/2014/main" id="{5085E16D-52EA-F84E-BEC9-73B00E01AD50}"/>
              </a:ext>
            </a:extLst>
          </p:cNvPr>
          <p:cNvSpPr>
            <a:spLocks noGrp="1"/>
          </p:cNvSpPr>
          <p:nvPr>
            <p:ph sz="half" idx="1"/>
          </p:nvPr>
        </p:nvSpPr>
        <p:spPr>
          <a:xfrm>
            <a:off x="553766" y="1700808"/>
            <a:ext cx="3600400" cy="4320480"/>
          </a:xfrm>
        </p:spPr>
        <p:txBody>
          <a:bodyPr/>
          <a:lstStyle/>
          <a:p>
            <a:r>
              <a:rPr lang="en-US" altLang="zh-CN" dirty="0"/>
              <a:t>Fermi</a:t>
            </a:r>
            <a:r>
              <a:rPr lang="zh-CN" altLang="en-US" dirty="0"/>
              <a:t> 架构最大可支持 </a:t>
            </a:r>
            <a:r>
              <a:rPr lang="en-US" altLang="zh-CN" dirty="0"/>
              <a:t>16</a:t>
            </a:r>
            <a:r>
              <a:rPr lang="zh-CN" altLang="en-US" dirty="0"/>
              <a:t> 个 </a:t>
            </a:r>
            <a:r>
              <a:rPr lang="en-US" altLang="zh-CN" dirty="0"/>
              <a:t>SMs</a:t>
            </a:r>
            <a:r>
              <a:rPr lang="zh-CN" altLang="en-US" dirty="0"/>
              <a:t>，每个 </a:t>
            </a:r>
            <a:r>
              <a:rPr lang="en-US" altLang="zh-CN" dirty="0"/>
              <a:t>SM</a:t>
            </a:r>
            <a:r>
              <a:rPr lang="zh-CN" altLang="en-US" dirty="0"/>
              <a:t> 有 </a:t>
            </a:r>
            <a:r>
              <a:rPr lang="en-US" altLang="zh-CN" dirty="0"/>
              <a:t>32</a:t>
            </a:r>
            <a:r>
              <a:rPr lang="zh-CN" altLang="en-US" dirty="0"/>
              <a:t> 个 </a:t>
            </a:r>
            <a:r>
              <a:rPr lang="en-US" altLang="zh-CN" dirty="0"/>
              <a:t>CUDA</a:t>
            </a:r>
            <a:r>
              <a:rPr lang="zh-CN" altLang="en-US" dirty="0"/>
              <a:t> </a:t>
            </a:r>
            <a:r>
              <a:rPr lang="en-US" altLang="zh-CN" dirty="0"/>
              <a:t>Cores</a:t>
            </a:r>
            <a:r>
              <a:rPr lang="zh-CN" altLang="en-US" dirty="0"/>
              <a:t>，一共 </a:t>
            </a:r>
            <a:r>
              <a:rPr lang="en-US" altLang="zh-CN" dirty="0"/>
              <a:t>512</a:t>
            </a:r>
            <a:r>
              <a:rPr lang="zh-CN" altLang="en-US" dirty="0"/>
              <a:t>个 </a:t>
            </a:r>
            <a:r>
              <a:rPr lang="en-US" altLang="zh-CN" dirty="0"/>
              <a:t>CUDA</a:t>
            </a:r>
            <a:r>
              <a:rPr lang="zh-CN" altLang="en-US" dirty="0"/>
              <a:t> </a:t>
            </a:r>
            <a:r>
              <a:rPr lang="en-US" altLang="zh-CN" dirty="0"/>
              <a:t>Cores</a:t>
            </a:r>
            <a:r>
              <a:rPr lang="zh-CN" altLang="en-US" dirty="0"/>
              <a:t>。</a:t>
            </a:r>
            <a:endParaRPr lang="en-US" altLang="zh-CN" dirty="0"/>
          </a:p>
          <a:p>
            <a:r>
              <a:rPr lang="en-US" altLang="zh-CN" dirty="0"/>
              <a:t>CUDA</a:t>
            </a:r>
            <a:r>
              <a:rPr lang="zh-CN" altLang="en-US" dirty="0"/>
              <a:t> 线程 </a:t>
            </a:r>
            <a:r>
              <a:rPr lang="en-US" altLang="zh-CN" dirty="0"/>
              <a:t>threads </a:t>
            </a:r>
            <a:r>
              <a:rPr lang="zh-CN" altLang="en-US" dirty="0"/>
              <a:t>、块 </a:t>
            </a:r>
            <a:r>
              <a:rPr lang="en-US" altLang="zh-CN" dirty="0"/>
              <a:t>blocks</a:t>
            </a:r>
            <a:r>
              <a:rPr lang="zh-CN" altLang="en-US" dirty="0"/>
              <a:t> 和网格 </a:t>
            </a:r>
            <a:r>
              <a:rPr lang="en-US" altLang="zh-CN" dirty="0"/>
              <a:t>grids</a:t>
            </a:r>
            <a:r>
              <a:rPr lang="zh-CN" altLang="en-US" dirty="0"/>
              <a:t> 的层次结构，具有相应的每个线程专用、每个块共享和每个应用程序全局内存空间。</a:t>
            </a:r>
          </a:p>
        </p:txBody>
      </p:sp>
      <p:grpSp>
        <p:nvGrpSpPr>
          <p:cNvPr id="9" name="组合 8">
            <a:extLst>
              <a:ext uri="{FF2B5EF4-FFF2-40B4-BE49-F238E27FC236}">
                <a16:creationId xmlns:a16="http://schemas.microsoft.com/office/drawing/2014/main" id="{D86902E2-684E-7743-BDC3-FDD3727ED180}"/>
              </a:ext>
            </a:extLst>
          </p:cNvPr>
          <p:cNvGrpSpPr/>
          <p:nvPr/>
        </p:nvGrpSpPr>
        <p:grpSpPr>
          <a:xfrm>
            <a:off x="5162277" y="1063523"/>
            <a:ext cx="5400600" cy="5362227"/>
            <a:chOff x="5790409" y="1810232"/>
            <a:chExt cx="4504377" cy="4472373"/>
          </a:xfrm>
        </p:grpSpPr>
        <p:pic>
          <p:nvPicPr>
            <p:cNvPr id="2" name="图片 1">
              <a:extLst>
                <a:ext uri="{FF2B5EF4-FFF2-40B4-BE49-F238E27FC236}">
                  <a16:creationId xmlns:a16="http://schemas.microsoft.com/office/drawing/2014/main" id="{632DC953-774C-5D4F-89A0-79D199C29B6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77886" y="1810232"/>
              <a:ext cx="3529422" cy="1072053"/>
            </a:xfrm>
            <a:prstGeom prst="rect">
              <a:avLst/>
            </a:prstGeom>
          </p:spPr>
        </p:pic>
        <p:pic>
          <p:nvPicPr>
            <p:cNvPr id="6" name="图片 5">
              <a:extLst>
                <a:ext uri="{FF2B5EF4-FFF2-40B4-BE49-F238E27FC236}">
                  <a16:creationId xmlns:a16="http://schemas.microsoft.com/office/drawing/2014/main" id="{F2203475-9685-094F-A213-AD8AED2D64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88509" y="3002403"/>
              <a:ext cx="2708176" cy="1070166"/>
            </a:xfrm>
            <a:prstGeom prst="rect">
              <a:avLst/>
            </a:prstGeom>
          </p:spPr>
        </p:pic>
        <p:pic>
          <p:nvPicPr>
            <p:cNvPr id="7" name="图片 6">
              <a:extLst>
                <a:ext uri="{FF2B5EF4-FFF2-40B4-BE49-F238E27FC236}">
                  <a16:creationId xmlns:a16="http://schemas.microsoft.com/office/drawing/2014/main" id="{AAEC817F-DA09-F24D-8C48-B5C7CAB7EA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90409" y="4077072"/>
              <a:ext cx="4504377" cy="2205533"/>
            </a:xfrm>
            <a:prstGeom prst="rect">
              <a:avLst/>
            </a:prstGeom>
          </p:spPr>
        </p:pic>
      </p:grpSp>
    </p:spTree>
    <p:extLst>
      <p:ext uri="{BB962C8B-B14F-4D97-AF65-F5344CB8AC3E}">
        <p14:creationId xmlns:p14="http://schemas.microsoft.com/office/powerpoint/2010/main" val="1034365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Kepler</a:t>
            </a:r>
            <a:r>
              <a:rPr kumimoji="1" lang="zh-CN" altLang="en-US" sz="9600" b="1" dirty="0">
                <a:solidFill>
                  <a:srgbClr val="91D150"/>
                </a:solidFill>
                <a:latin typeface="Futura Medium" panose="020B0602020204020303" pitchFamily="34" charset="-79"/>
                <a:cs typeface="Futura Medium" panose="020B0602020204020303" pitchFamily="34" charset="-79"/>
              </a:rPr>
              <a:t> 架构</a:t>
            </a:r>
          </a:p>
        </p:txBody>
      </p:sp>
    </p:spTree>
    <p:extLst>
      <p:ext uri="{BB962C8B-B14F-4D97-AF65-F5344CB8AC3E}">
        <p14:creationId xmlns:p14="http://schemas.microsoft.com/office/powerpoint/2010/main" val="2453380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4F4892A-3CFE-334C-B5C5-37E81797DCBF}"/>
              </a:ext>
            </a:extLst>
          </p:cNvPr>
          <p:cNvSpPr>
            <a:spLocks noGrp="1"/>
          </p:cNvSpPr>
          <p:nvPr>
            <p:ph type="title"/>
          </p:nvPr>
        </p:nvSpPr>
        <p:spPr/>
        <p:txBody>
          <a:bodyPr/>
          <a:lstStyle/>
          <a:p>
            <a:r>
              <a:rPr lang="en-US" altLang="zh-CN" dirty="0"/>
              <a:t>Kepler</a:t>
            </a:r>
            <a:r>
              <a:rPr lang="zh-CN" altLang="en-US" dirty="0"/>
              <a:t> </a:t>
            </a:r>
            <a:r>
              <a:rPr lang="zh-CN" altLang="en-US" dirty="0">
                <a:latin typeface="Microsoft YaHei" panose="020B0503020204020204" pitchFamily="34" charset="-122"/>
                <a:ea typeface="Microsoft YaHei" panose="020B0503020204020204" pitchFamily="34" charset="-122"/>
              </a:rPr>
              <a:t>开普勒架构</a:t>
            </a:r>
            <a:endParaRPr lang="zh-CN" altLang="en-US" dirty="0"/>
          </a:p>
        </p:txBody>
      </p:sp>
      <p:sp>
        <p:nvSpPr>
          <p:cNvPr id="6" name="内容占位符 5">
            <a:extLst>
              <a:ext uri="{FF2B5EF4-FFF2-40B4-BE49-F238E27FC236}">
                <a16:creationId xmlns:a16="http://schemas.microsoft.com/office/drawing/2014/main" id="{E3903810-E4C3-F841-976F-F5E017BDD279}"/>
              </a:ext>
            </a:extLst>
          </p:cNvPr>
          <p:cNvSpPr>
            <a:spLocks noGrp="1"/>
          </p:cNvSpPr>
          <p:nvPr>
            <p:ph sz="half" idx="1"/>
          </p:nvPr>
        </p:nvSpPr>
        <p:spPr>
          <a:xfrm>
            <a:off x="623635" y="1412776"/>
            <a:ext cx="3458521" cy="4608512"/>
          </a:xfrm>
        </p:spPr>
        <p:txBody>
          <a:bodyPr anchor="ctr"/>
          <a:lstStyle/>
          <a:p>
            <a:pPr marL="457200" indent="-457200">
              <a:buFont typeface="+mj-lt"/>
              <a:buAutoNum type="arabicPeriod"/>
            </a:pPr>
            <a:r>
              <a:rPr lang="en-US" altLang="zh-CN" dirty="0">
                <a:ea typeface="Microsoft YaHei" panose="020B0503020204020204" pitchFamily="34" charset="-122"/>
              </a:rPr>
              <a:t>SM</a:t>
            </a:r>
            <a:r>
              <a:rPr lang="zh-CN" altLang="en-US" dirty="0">
                <a:ea typeface="Microsoft YaHei" panose="020B0503020204020204" pitchFamily="34" charset="-122"/>
              </a:rPr>
              <a:t>改名成了</a:t>
            </a:r>
            <a:r>
              <a:rPr lang="en-US" altLang="zh-CN" dirty="0">
                <a:ea typeface="Microsoft YaHei" panose="020B0503020204020204" pitchFamily="34" charset="-122"/>
              </a:rPr>
              <a:t>SMX</a:t>
            </a:r>
            <a:r>
              <a:rPr lang="zh-CN" altLang="en-US" dirty="0">
                <a:ea typeface="Microsoft YaHei" panose="020B0503020204020204" pitchFamily="34" charset="-122"/>
              </a:rPr>
              <a:t>，但是所代表的概念没有大变化；</a:t>
            </a:r>
            <a:endParaRPr lang="en-US" altLang="zh-CN" dirty="0">
              <a:ea typeface="Microsoft YaHei" panose="020B0503020204020204" pitchFamily="34" charset="-122"/>
            </a:endParaRPr>
          </a:p>
          <a:p>
            <a:pPr marL="457200" indent="-457200">
              <a:buFont typeface="+mj-lt"/>
              <a:buAutoNum type="arabicPeriod"/>
            </a:pPr>
            <a:r>
              <a:rPr lang="en-US" altLang="zh-CN" dirty="0">
                <a:ea typeface="Microsoft YaHei" panose="020B0503020204020204" pitchFamily="34" charset="-122"/>
              </a:rPr>
              <a:t>Kepler</a:t>
            </a:r>
            <a:r>
              <a:rPr lang="zh-CN" altLang="en-US" dirty="0">
                <a:ea typeface="Microsoft YaHei" panose="020B0503020204020204" pitchFamily="34" charset="-122"/>
              </a:rPr>
              <a:t>架构在硬件上直接有双精运算单元的架构；</a:t>
            </a:r>
            <a:endParaRPr lang="en-US" altLang="zh-CN" dirty="0">
              <a:ea typeface="Microsoft YaHei" panose="020B0503020204020204" pitchFamily="34" charset="-122"/>
            </a:endParaRPr>
          </a:p>
          <a:p>
            <a:pPr marL="457200" indent="-457200">
              <a:buFont typeface="+mj-lt"/>
              <a:buAutoNum type="arabicPeriod"/>
            </a:pPr>
            <a:r>
              <a:rPr lang="zh-CN" altLang="en-US" dirty="0">
                <a:ea typeface="Microsoft YaHei" panose="020B0503020204020204" pitchFamily="34" charset="-122"/>
              </a:rPr>
              <a:t>提出 </a:t>
            </a:r>
            <a:r>
              <a:rPr lang="en-US" altLang="zh-CN" dirty="0">
                <a:ea typeface="Microsoft YaHei" panose="020B0503020204020204" pitchFamily="34" charset="-122"/>
              </a:rPr>
              <a:t>GPU</a:t>
            </a:r>
            <a:r>
              <a:rPr lang="zh-CN" altLang="en-US" dirty="0">
                <a:ea typeface="Microsoft YaHei" panose="020B0503020204020204" pitchFamily="34" charset="-122"/>
              </a:rPr>
              <a:t> </a:t>
            </a:r>
            <a:r>
              <a:rPr lang="en-US" altLang="zh-CN" dirty="0">
                <a:ea typeface="Microsoft YaHei" panose="020B0503020204020204" pitchFamily="34" charset="-122"/>
              </a:rPr>
              <a:t>Direct</a:t>
            </a:r>
            <a:r>
              <a:rPr lang="zh-CN" altLang="en-US" dirty="0">
                <a:ea typeface="Microsoft YaHei" panose="020B0503020204020204" pitchFamily="34" charset="-122"/>
              </a:rPr>
              <a:t> 技术，可以绕过 </a:t>
            </a:r>
            <a:r>
              <a:rPr lang="en-US" altLang="zh-CN" dirty="0">
                <a:ea typeface="Microsoft YaHei" panose="020B0503020204020204" pitchFamily="34" charset="-122"/>
              </a:rPr>
              <a:t>CPU/System Memory</a:t>
            </a:r>
            <a:r>
              <a:rPr lang="zh-CN" altLang="en-US" dirty="0">
                <a:ea typeface="Microsoft YaHei" panose="020B0503020204020204" pitchFamily="34" charset="-122"/>
              </a:rPr>
              <a:t>，完成与本机其他 </a:t>
            </a:r>
            <a:r>
              <a:rPr lang="en-US" altLang="zh-CN" dirty="0">
                <a:ea typeface="Microsoft YaHei" panose="020B0503020204020204" pitchFamily="34" charset="-122"/>
              </a:rPr>
              <a:t>GPU</a:t>
            </a:r>
            <a:r>
              <a:rPr lang="zh-CN" altLang="en-US" dirty="0">
                <a:ea typeface="Microsoft YaHei" panose="020B0503020204020204" pitchFamily="34" charset="-122"/>
              </a:rPr>
              <a:t> 或者其他机器 </a:t>
            </a:r>
            <a:r>
              <a:rPr lang="en-US" altLang="zh-CN" dirty="0">
                <a:ea typeface="Microsoft YaHei" panose="020B0503020204020204" pitchFamily="34" charset="-122"/>
              </a:rPr>
              <a:t>GPU</a:t>
            </a:r>
            <a:r>
              <a:rPr lang="zh-CN" altLang="en-US" dirty="0">
                <a:ea typeface="Microsoft YaHei" panose="020B0503020204020204" pitchFamily="34" charset="-122"/>
              </a:rPr>
              <a:t> 的直接数据交换。</a:t>
            </a:r>
          </a:p>
        </p:txBody>
      </p:sp>
      <p:pic>
        <p:nvPicPr>
          <p:cNvPr id="7" name="图片 6">
            <a:extLst>
              <a:ext uri="{FF2B5EF4-FFF2-40B4-BE49-F238E27FC236}">
                <a16:creationId xmlns:a16="http://schemas.microsoft.com/office/drawing/2014/main" id="{A74AB940-907D-5F47-B9EC-50FC120B69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68051" y="1194658"/>
            <a:ext cx="7274946" cy="5114662"/>
          </a:xfrm>
          <a:prstGeom prst="rect">
            <a:avLst/>
          </a:prstGeom>
        </p:spPr>
      </p:pic>
    </p:spTree>
    <p:extLst>
      <p:ext uri="{BB962C8B-B14F-4D97-AF65-F5344CB8AC3E}">
        <p14:creationId xmlns:p14="http://schemas.microsoft.com/office/powerpoint/2010/main" val="1644449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D035E2-0230-BE44-992E-656B61702B22}"/>
              </a:ext>
            </a:extLst>
          </p:cNvPr>
          <p:cNvSpPr>
            <a:spLocks noGrp="1"/>
          </p:cNvSpPr>
          <p:nvPr>
            <p:ph type="title"/>
          </p:nvPr>
        </p:nvSpPr>
        <p:spPr/>
        <p:txBody>
          <a:bodyPr/>
          <a:lstStyle/>
          <a:p>
            <a:r>
              <a:rPr lang="en-US" altLang="zh-CN" dirty="0"/>
              <a:t>Kepler</a:t>
            </a:r>
            <a:r>
              <a:rPr lang="zh-CN" altLang="en-US" dirty="0"/>
              <a:t> </a:t>
            </a:r>
            <a:r>
              <a:rPr lang="zh-CN" altLang="en-US" dirty="0">
                <a:latin typeface="Microsoft YaHei" panose="020B0503020204020204" pitchFamily="34" charset="-122"/>
                <a:ea typeface="Microsoft YaHei" panose="020B0503020204020204" pitchFamily="34" charset="-122"/>
              </a:rPr>
              <a:t>开普勒架构</a:t>
            </a:r>
            <a:endParaRPr kumimoji="1" lang="zh-CN" altLang="en-US" dirty="0"/>
          </a:p>
        </p:txBody>
      </p:sp>
      <p:pic>
        <p:nvPicPr>
          <p:cNvPr id="5" name="图片 4">
            <a:extLst>
              <a:ext uri="{FF2B5EF4-FFF2-40B4-BE49-F238E27FC236}">
                <a16:creationId xmlns:a16="http://schemas.microsoft.com/office/drawing/2014/main" id="{EFB9CA42-644D-D74E-BD40-4EDB3459978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368292" y="1412776"/>
            <a:ext cx="4554625" cy="4968553"/>
          </a:xfrm>
          <a:prstGeom prst="rect">
            <a:avLst/>
          </a:prstGeom>
        </p:spPr>
      </p:pic>
      <p:pic>
        <p:nvPicPr>
          <p:cNvPr id="7" name="图片 6">
            <a:extLst>
              <a:ext uri="{FF2B5EF4-FFF2-40B4-BE49-F238E27FC236}">
                <a16:creationId xmlns:a16="http://schemas.microsoft.com/office/drawing/2014/main" id="{013BD86C-21E2-D94E-89C7-0FDED092BA2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65933" y="1412776"/>
            <a:ext cx="1944216" cy="4985904"/>
          </a:xfrm>
          <a:prstGeom prst="rect">
            <a:avLst/>
          </a:prstGeom>
        </p:spPr>
      </p:pic>
      <p:sp>
        <p:nvSpPr>
          <p:cNvPr id="8" name="矩形 7">
            <a:extLst>
              <a:ext uri="{FF2B5EF4-FFF2-40B4-BE49-F238E27FC236}">
                <a16:creationId xmlns:a16="http://schemas.microsoft.com/office/drawing/2014/main" id="{89F874E1-C237-8647-992D-10BBC66879B1}"/>
              </a:ext>
            </a:extLst>
          </p:cNvPr>
          <p:cNvSpPr/>
          <p:nvPr/>
        </p:nvSpPr>
        <p:spPr>
          <a:xfrm>
            <a:off x="481756" y="1556792"/>
            <a:ext cx="1527982" cy="961353"/>
          </a:xfrm>
          <a:prstGeom prst="rect">
            <a:avLst/>
          </a:prstGeom>
        </p:spPr>
        <p:txBody>
          <a:bodyPr wrap="none">
            <a:spAutoFit/>
          </a:bodyPr>
          <a:lstStyle/>
          <a:p>
            <a:pPr>
              <a:lnSpc>
                <a:spcPct val="150000"/>
              </a:lnSpc>
            </a:pPr>
            <a:r>
              <a:rPr lang="en-US" altLang="zh-CN" sz="2000" dirty="0">
                <a:solidFill>
                  <a:srgbClr val="374154"/>
                </a:solidFill>
                <a:latin typeface="Gill Sans MT" panose="020B0502020104020203" pitchFamily="34" charset="0"/>
                <a:ea typeface="+mj-ea"/>
              </a:rPr>
              <a:t>Fermi</a:t>
            </a:r>
            <a:r>
              <a:rPr lang="zh-CN" altLang="en-US" sz="2000" dirty="0">
                <a:solidFill>
                  <a:srgbClr val="374154"/>
                </a:solidFill>
                <a:latin typeface="Gill Sans MT" panose="020B0502020104020203" pitchFamily="34" charset="0"/>
                <a:ea typeface="+mj-ea"/>
              </a:rPr>
              <a:t> 架构</a:t>
            </a:r>
            <a:endParaRPr lang="en-US" altLang="zh-CN" sz="2000" dirty="0">
              <a:solidFill>
                <a:srgbClr val="374154"/>
              </a:solidFill>
              <a:latin typeface="Gill Sans MT" panose="020B0502020104020203" pitchFamily="34" charset="0"/>
              <a:ea typeface="+mj-ea"/>
            </a:endParaRPr>
          </a:p>
          <a:p>
            <a:pPr>
              <a:lnSpc>
                <a:spcPct val="150000"/>
              </a:lnSpc>
            </a:pPr>
            <a:r>
              <a:rPr lang="en-US" altLang="zh-CN" sz="2000" dirty="0">
                <a:solidFill>
                  <a:srgbClr val="374154"/>
                </a:solidFill>
                <a:latin typeface="Gill Sans MT" panose="020B0502020104020203" pitchFamily="34" charset="0"/>
                <a:ea typeface="+mj-ea"/>
              </a:rPr>
              <a:t>SM</a:t>
            </a:r>
            <a:r>
              <a:rPr lang="zh-CN" altLang="en-US" sz="2000" dirty="0">
                <a:solidFill>
                  <a:srgbClr val="374154"/>
                </a:solidFill>
                <a:latin typeface="Gill Sans MT" panose="020B0502020104020203" pitchFamily="34" charset="0"/>
                <a:ea typeface="+mj-ea"/>
              </a:rPr>
              <a:t>（</a:t>
            </a:r>
            <a:r>
              <a:rPr lang="en-US" altLang="zh-CN" sz="2000" dirty="0">
                <a:solidFill>
                  <a:srgbClr val="374154"/>
                </a:solidFill>
                <a:latin typeface="Gill Sans MT" panose="020B0502020104020203" pitchFamily="34" charset="0"/>
                <a:ea typeface="+mj-ea"/>
              </a:rPr>
              <a:t>32</a:t>
            </a:r>
            <a:r>
              <a:rPr lang="zh-CN" altLang="en-US" sz="2000" dirty="0">
                <a:solidFill>
                  <a:srgbClr val="374154"/>
                </a:solidFill>
                <a:latin typeface="Gill Sans MT" panose="020B0502020104020203" pitchFamily="34" charset="0"/>
                <a:ea typeface="+mj-ea"/>
              </a:rPr>
              <a:t>核）</a:t>
            </a:r>
          </a:p>
        </p:txBody>
      </p:sp>
      <p:sp>
        <p:nvSpPr>
          <p:cNvPr id="9" name="矩形 8">
            <a:extLst>
              <a:ext uri="{FF2B5EF4-FFF2-40B4-BE49-F238E27FC236}">
                <a16:creationId xmlns:a16="http://schemas.microsoft.com/office/drawing/2014/main" id="{9D99CAC4-A8C3-4C4E-ACDE-96DC231BA630}"/>
              </a:ext>
            </a:extLst>
          </p:cNvPr>
          <p:cNvSpPr/>
          <p:nvPr/>
        </p:nvSpPr>
        <p:spPr>
          <a:xfrm>
            <a:off x="4642407" y="1556792"/>
            <a:ext cx="1837362" cy="961353"/>
          </a:xfrm>
          <a:prstGeom prst="rect">
            <a:avLst/>
          </a:prstGeom>
        </p:spPr>
        <p:txBody>
          <a:bodyPr wrap="none">
            <a:spAutoFit/>
          </a:bodyPr>
          <a:lstStyle/>
          <a:p>
            <a:pPr>
              <a:lnSpc>
                <a:spcPct val="150000"/>
              </a:lnSpc>
            </a:pPr>
            <a:r>
              <a:rPr lang="en-US" altLang="zh-CN" sz="2000" dirty="0">
                <a:solidFill>
                  <a:srgbClr val="374154"/>
                </a:solidFill>
                <a:latin typeface="Gill Sans MT" panose="020B0502020104020203" pitchFamily="34" charset="0"/>
                <a:ea typeface="+mj-ea"/>
              </a:rPr>
              <a:t>Kepler</a:t>
            </a:r>
            <a:r>
              <a:rPr lang="zh-CN" altLang="en-US" sz="2000" dirty="0">
                <a:solidFill>
                  <a:srgbClr val="374154"/>
                </a:solidFill>
                <a:latin typeface="Gill Sans MT" panose="020B0502020104020203" pitchFamily="34" charset="0"/>
                <a:ea typeface="+mj-ea"/>
              </a:rPr>
              <a:t> 架构</a:t>
            </a:r>
            <a:endParaRPr lang="en-US" altLang="zh-CN" sz="2000" dirty="0">
              <a:solidFill>
                <a:srgbClr val="374154"/>
              </a:solidFill>
              <a:latin typeface="Gill Sans MT" panose="020B0502020104020203" pitchFamily="34" charset="0"/>
              <a:ea typeface="+mj-ea"/>
            </a:endParaRPr>
          </a:p>
          <a:p>
            <a:pPr>
              <a:lnSpc>
                <a:spcPct val="150000"/>
              </a:lnSpc>
            </a:pPr>
            <a:r>
              <a:rPr lang="en-US" altLang="zh-CN" sz="2000" dirty="0">
                <a:solidFill>
                  <a:srgbClr val="374154"/>
                </a:solidFill>
                <a:latin typeface="Gill Sans MT" panose="020B0502020104020203" pitchFamily="34" charset="0"/>
                <a:ea typeface="+mj-ea"/>
              </a:rPr>
              <a:t>SMX</a:t>
            </a:r>
            <a:r>
              <a:rPr lang="zh-CN" altLang="en-US" sz="2000" dirty="0">
                <a:solidFill>
                  <a:srgbClr val="374154"/>
                </a:solidFill>
                <a:latin typeface="Gill Sans MT" panose="020B0502020104020203" pitchFamily="34" charset="0"/>
                <a:ea typeface="+mj-ea"/>
              </a:rPr>
              <a:t>（</a:t>
            </a:r>
            <a:r>
              <a:rPr lang="en-US" altLang="zh-CN" sz="2000" dirty="0">
                <a:solidFill>
                  <a:srgbClr val="374154"/>
                </a:solidFill>
                <a:latin typeface="Gill Sans MT" panose="020B0502020104020203" pitchFamily="34" charset="0"/>
                <a:ea typeface="+mj-ea"/>
              </a:rPr>
              <a:t>192</a:t>
            </a:r>
            <a:r>
              <a:rPr lang="zh-CN" altLang="en-US" sz="2000" dirty="0">
                <a:solidFill>
                  <a:srgbClr val="374154"/>
                </a:solidFill>
                <a:latin typeface="Gill Sans MT" panose="020B0502020104020203" pitchFamily="34" charset="0"/>
                <a:ea typeface="+mj-ea"/>
              </a:rPr>
              <a:t>核）</a:t>
            </a:r>
          </a:p>
        </p:txBody>
      </p:sp>
      <p:sp>
        <p:nvSpPr>
          <p:cNvPr id="10" name="右箭头 9">
            <a:extLst>
              <a:ext uri="{FF2B5EF4-FFF2-40B4-BE49-F238E27FC236}">
                <a16:creationId xmlns:a16="http://schemas.microsoft.com/office/drawing/2014/main" id="{7F0F2989-3D90-624E-919F-E107FDE59A21}"/>
              </a:ext>
            </a:extLst>
          </p:cNvPr>
          <p:cNvSpPr/>
          <p:nvPr/>
        </p:nvSpPr>
        <p:spPr bwMode="auto">
          <a:xfrm>
            <a:off x="4270539" y="3274229"/>
            <a:ext cx="1837362" cy="1175507"/>
          </a:xfrm>
          <a:prstGeom prst="rightArrow">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203638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Maxwell</a:t>
            </a:r>
            <a:r>
              <a:rPr kumimoji="1" lang="zh-CN" altLang="en-US" sz="9600" b="1" dirty="0">
                <a:solidFill>
                  <a:srgbClr val="91D150"/>
                </a:solidFill>
                <a:latin typeface="Futura Medium" panose="020B0602020204020303" pitchFamily="34" charset="-79"/>
                <a:cs typeface="Futura Medium" panose="020B0602020204020303" pitchFamily="34" charset="-79"/>
              </a:rPr>
              <a:t> 架构</a:t>
            </a:r>
          </a:p>
        </p:txBody>
      </p:sp>
    </p:spTree>
    <p:extLst>
      <p:ext uri="{BB962C8B-B14F-4D97-AF65-F5344CB8AC3E}">
        <p14:creationId xmlns:p14="http://schemas.microsoft.com/office/powerpoint/2010/main" val="3237861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FABF3E30-6E74-7A4C-A58F-2B19D1E49A3F}"/>
              </a:ext>
            </a:extLst>
          </p:cNvPr>
          <p:cNvSpPr>
            <a:spLocks noGrp="1"/>
          </p:cNvSpPr>
          <p:nvPr>
            <p:ph type="title"/>
          </p:nvPr>
        </p:nvSpPr>
        <p:spPr/>
        <p:txBody>
          <a:bodyPr/>
          <a:lstStyle/>
          <a:p>
            <a:r>
              <a:rPr lang="en-US" altLang="zh-CN" dirty="0"/>
              <a:t>Maxwell</a:t>
            </a:r>
            <a:r>
              <a:rPr lang="zh-CN" altLang="en-US" dirty="0"/>
              <a:t> </a:t>
            </a:r>
            <a:r>
              <a:rPr lang="zh-CN" altLang="en-US" dirty="0">
                <a:latin typeface="Microsoft YaHei" panose="020B0503020204020204" pitchFamily="34" charset="-122"/>
                <a:ea typeface="Microsoft YaHei" panose="020B0503020204020204" pitchFamily="34" charset="-122"/>
              </a:rPr>
              <a:t>麦克斯韦架构</a:t>
            </a:r>
            <a:endParaRPr lang="zh-CN" altLang="en-US" dirty="0"/>
          </a:p>
        </p:txBody>
      </p:sp>
      <p:pic>
        <p:nvPicPr>
          <p:cNvPr id="2" name="图片 1">
            <a:extLst>
              <a:ext uri="{FF2B5EF4-FFF2-40B4-BE49-F238E27FC236}">
                <a16:creationId xmlns:a16="http://schemas.microsoft.com/office/drawing/2014/main" id="{46E4F57E-768F-2E4D-A078-6EA6BAE99F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964775" y="1480933"/>
            <a:ext cx="2606214" cy="4905815"/>
          </a:xfrm>
          <a:prstGeom prst="rect">
            <a:avLst/>
          </a:prstGeom>
        </p:spPr>
      </p:pic>
      <p:pic>
        <p:nvPicPr>
          <p:cNvPr id="8" name="图片 7">
            <a:extLst>
              <a:ext uri="{FF2B5EF4-FFF2-40B4-BE49-F238E27FC236}">
                <a16:creationId xmlns:a16="http://schemas.microsoft.com/office/drawing/2014/main" id="{B6D7184F-E8CF-7345-A585-2853DB166E1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401741" y="1418195"/>
            <a:ext cx="4554625" cy="4968553"/>
          </a:xfrm>
          <a:prstGeom prst="rect">
            <a:avLst/>
          </a:prstGeom>
        </p:spPr>
      </p:pic>
      <p:pic>
        <p:nvPicPr>
          <p:cNvPr id="9" name="图片 8">
            <a:extLst>
              <a:ext uri="{FF2B5EF4-FFF2-40B4-BE49-F238E27FC236}">
                <a16:creationId xmlns:a16="http://schemas.microsoft.com/office/drawing/2014/main" id="{D144C7E0-8B3B-0F40-8148-FF373944DF3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25773" y="1412776"/>
            <a:ext cx="1944216" cy="4985904"/>
          </a:xfrm>
          <a:prstGeom prst="rect">
            <a:avLst/>
          </a:prstGeom>
        </p:spPr>
      </p:pic>
      <p:sp>
        <p:nvSpPr>
          <p:cNvPr id="10" name="矩形 9">
            <a:extLst>
              <a:ext uri="{FF2B5EF4-FFF2-40B4-BE49-F238E27FC236}">
                <a16:creationId xmlns:a16="http://schemas.microsoft.com/office/drawing/2014/main" id="{35413259-61F0-0B40-BD3A-C4CB32C5A701}"/>
              </a:ext>
            </a:extLst>
          </p:cNvPr>
          <p:cNvSpPr/>
          <p:nvPr/>
        </p:nvSpPr>
        <p:spPr>
          <a:xfrm>
            <a:off x="734611" y="5217077"/>
            <a:ext cx="1619354" cy="961353"/>
          </a:xfrm>
          <a:prstGeom prst="rect">
            <a:avLst/>
          </a:prstGeom>
          <a:solidFill>
            <a:srgbClr val="FFFFFF">
              <a:alpha val="60000"/>
            </a:srgbClr>
          </a:solidFill>
        </p:spPr>
        <p:txBody>
          <a:bodyPr wrap="none">
            <a:spAutoFit/>
          </a:bodyPr>
          <a:lstStyle/>
          <a:p>
            <a:pPr algn="ctr">
              <a:lnSpc>
                <a:spcPct val="150000"/>
              </a:lnSpc>
            </a:pPr>
            <a:r>
              <a:rPr lang="en-US" altLang="zh-CN" sz="2000" b="1" dirty="0">
                <a:solidFill>
                  <a:srgbClr val="374154"/>
                </a:solidFill>
                <a:latin typeface="Gill Sans MT" panose="020B0502020104020203" pitchFamily="34" charset="0"/>
                <a:ea typeface="+mj-ea"/>
              </a:rPr>
              <a:t>Fermi</a:t>
            </a:r>
            <a:r>
              <a:rPr lang="zh-CN" altLang="en-US" sz="2000" b="1" dirty="0">
                <a:solidFill>
                  <a:srgbClr val="374154"/>
                </a:solidFill>
                <a:latin typeface="Gill Sans MT" panose="020B0502020104020203" pitchFamily="34" charset="0"/>
                <a:ea typeface="+mj-ea"/>
              </a:rPr>
              <a:t> 架构</a:t>
            </a:r>
            <a:endParaRPr lang="en-US" altLang="zh-CN" sz="2000" b="1" dirty="0">
              <a:solidFill>
                <a:srgbClr val="374154"/>
              </a:solidFill>
              <a:latin typeface="Gill Sans MT" panose="020B0502020104020203" pitchFamily="34" charset="0"/>
              <a:ea typeface="+mj-ea"/>
            </a:endParaRPr>
          </a:p>
          <a:p>
            <a:pPr algn="ctr">
              <a:lnSpc>
                <a:spcPct val="150000"/>
              </a:lnSpc>
            </a:pPr>
            <a:r>
              <a:rPr lang="en-US" altLang="zh-CN" sz="2000" b="1" dirty="0">
                <a:solidFill>
                  <a:srgbClr val="374154"/>
                </a:solidFill>
                <a:latin typeface="Gill Sans MT" panose="020B0502020104020203" pitchFamily="34" charset="0"/>
                <a:ea typeface="+mj-ea"/>
              </a:rPr>
              <a:t>SM</a:t>
            </a:r>
            <a:r>
              <a:rPr lang="zh-CN" altLang="en-US" sz="2000" b="1" dirty="0">
                <a:solidFill>
                  <a:srgbClr val="374154"/>
                </a:solidFill>
                <a:latin typeface="Gill Sans MT" panose="020B0502020104020203" pitchFamily="34" charset="0"/>
                <a:ea typeface="+mj-ea"/>
              </a:rPr>
              <a:t>（</a:t>
            </a:r>
            <a:r>
              <a:rPr lang="en-US" altLang="zh-CN" sz="2000" b="1" dirty="0">
                <a:solidFill>
                  <a:srgbClr val="374154"/>
                </a:solidFill>
                <a:latin typeface="Gill Sans MT" panose="020B0502020104020203" pitchFamily="34" charset="0"/>
                <a:ea typeface="+mj-ea"/>
              </a:rPr>
              <a:t>32</a:t>
            </a:r>
            <a:r>
              <a:rPr lang="zh-CN" altLang="en-US" sz="2000" b="1" dirty="0">
                <a:solidFill>
                  <a:srgbClr val="374154"/>
                </a:solidFill>
                <a:latin typeface="Gill Sans MT" panose="020B0502020104020203" pitchFamily="34" charset="0"/>
                <a:ea typeface="+mj-ea"/>
              </a:rPr>
              <a:t>核）</a:t>
            </a:r>
          </a:p>
        </p:txBody>
      </p:sp>
      <p:sp>
        <p:nvSpPr>
          <p:cNvPr id="12" name="右箭头 11">
            <a:extLst>
              <a:ext uri="{FF2B5EF4-FFF2-40B4-BE49-F238E27FC236}">
                <a16:creationId xmlns:a16="http://schemas.microsoft.com/office/drawing/2014/main" id="{55EBCDB2-0EC1-394D-89B8-CC2AC389FF90}"/>
              </a:ext>
            </a:extLst>
          </p:cNvPr>
          <p:cNvSpPr/>
          <p:nvPr/>
        </p:nvSpPr>
        <p:spPr bwMode="auto">
          <a:xfrm>
            <a:off x="2628550" y="3465788"/>
            <a:ext cx="859022" cy="936104"/>
          </a:xfrm>
          <a:prstGeom prst="rightArrow">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8" name="矩形 17">
            <a:extLst>
              <a:ext uri="{FF2B5EF4-FFF2-40B4-BE49-F238E27FC236}">
                <a16:creationId xmlns:a16="http://schemas.microsoft.com/office/drawing/2014/main" id="{F9C4104D-FA57-7F4F-8886-005403B161CF}"/>
              </a:ext>
            </a:extLst>
          </p:cNvPr>
          <p:cNvSpPr/>
          <p:nvPr/>
        </p:nvSpPr>
        <p:spPr>
          <a:xfrm>
            <a:off x="4802237" y="5209011"/>
            <a:ext cx="2028119" cy="961225"/>
          </a:xfrm>
          <a:prstGeom prst="rect">
            <a:avLst/>
          </a:prstGeom>
          <a:solidFill>
            <a:srgbClr val="FFFFFF">
              <a:alpha val="60000"/>
            </a:srgbClr>
          </a:solidFill>
        </p:spPr>
        <p:txBody>
          <a:bodyPr wrap="none">
            <a:spAutoFit/>
          </a:bodyPr>
          <a:lstStyle/>
          <a:p>
            <a:pPr algn="ctr">
              <a:lnSpc>
                <a:spcPct val="150000"/>
              </a:lnSpc>
            </a:pPr>
            <a:r>
              <a:rPr lang="en-US" altLang="zh-CN" sz="2000" b="1" dirty="0">
                <a:solidFill>
                  <a:srgbClr val="374154"/>
                </a:solidFill>
                <a:latin typeface="Microsoft YaHei" panose="020B0503020204020204" pitchFamily="34" charset="-122"/>
                <a:ea typeface="Microsoft YaHei" panose="020B0503020204020204" pitchFamily="34" charset="-122"/>
              </a:rPr>
              <a:t>Kepler</a:t>
            </a:r>
            <a:r>
              <a:rPr lang="zh-CN" altLang="en-US" sz="2000" b="1" dirty="0">
                <a:solidFill>
                  <a:srgbClr val="374154"/>
                </a:solidFill>
                <a:latin typeface="Microsoft YaHei" panose="020B0503020204020204" pitchFamily="34" charset="-122"/>
                <a:ea typeface="Microsoft YaHei" panose="020B0503020204020204" pitchFamily="34" charset="-122"/>
              </a:rPr>
              <a:t> 架构</a:t>
            </a:r>
            <a:endParaRPr lang="en-US" altLang="zh-CN" sz="2000" b="1" dirty="0">
              <a:solidFill>
                <a:srgbClr val="374154"/>
              </a:solidFill>
              <a:latin typeface="Microsoft YaHei" panose="020B0503020204020204" pitchFamily="34" charset="-122"/>
              <a:ea typeface="Microsoft YaHei" panose="020B0503020204020204" pitchFamily="34" charset="-122"/>
            </a:endParaRPr>
          </a:p>
          <a:p>
            <a:pPr algn="ctr">
              <a:lnSpc>
                <a:spcPct val="150000"/>
              </a:lnSpc>
            </a:pPr>
            <a:r>
              <a:rPr lang="en-US" altLang="zh-CN" sz="2000" b="1" dirty="0">
                <a:solidFill>
                  <a:srgbClr val="374154"/>
                </a:solidFill>
                <a:latin typeface="Microsoft YaHei" panose="020B0503020204020204" pitchFamily="34" charset="-122"/>
                <a:ea typeface="Microsoft YaHei" panose="020B0503020204020204" pitchFamily="34" charset="-122"/>
              </a:rPr>
              <a:t>SMX</a:t>
            </a:r>
            <a:r>
              <a:rPr lang="zh-CN" altLang="en-US" sz="2000" b="1" dirty="0">
                <a:solidFill>
                  <a:srgbClr val="374154"/>
                </a:solidFill>
                <a:latin typeface="Microsoft YaHei" panose="020B0503020204020204" pitchFamily="34" charset="-122"/>
                <a:ea typeface="Microsoft YaHei" panose="020B0503020204020204" pitchFamily="34" charset="-122"/>
              </a:rPr>
              <a:t>（</a:t>
            </a:r>
            <a:r>
              <a:rPr lang="en-US" altLang="zh-CN" sz="2000" b="1" dirty="0">
                <a:solidFill>
                  <a:srgbClr val="374154"/>
                </a:solidFill>
                <a:latin typeface="Microsoft YaHei" panose="020B0503020204020204" pitchFamily="34" charset="-122"/>
                <a:ea typeface="Microsoft YaHei" panose="020B0503020204020204" pitchFamily="34" charset="-122"/>
              </a:rPr>
              <a:t>192</a:t>
            </a:r>
            <a:r>
              <a:rPr lang="zh-CN" altLang="en-US" sz="2000" b="1" dirty="0">
                <a:solidFill>
                  <a:srgbClr val="374154"/>
                </a:solidFill>
                <a:latin typeface="Microsoft YaHei" panose="020B0503020204020204" pitchFamily="34" charset="-122"/>
                <a:ea typeface="Microsoft YaHei" panose="020B0503020204020204" pitchFamily="34" charset="-122"/>
              </a:rPr>
              <a:t>核）</a:t>
            </a:r>
          </a:p>
        </p:txBody>
      </p:sp>
      <p:sp>
        <p:nvSpPr>
          <p:cNvPr id="19" name="右箭头 18">
            <a:extLst>
              <a:ext uri="{FF2B5EF4-FFF2-40B4-BE49-F238E27FC236}">
                <a16:creationId xmlns:a16="http://schemas.microsoft.com/office/drawing/2014/main" id="{3A358AF1-C77C-E345-B9F8-10F757B24ACE}"/>
              </a:ext>
            </a:extLst>
          </p:cNvPr>
          <p:cNvSpPr/>
          <p:nvPr/>
        </p:nvSpPr>
        <p:spPr bwMode="auto">
          <a:xfrm>
            <a:off x="8005637" y="3465788"/>
            <a:ext cx="859022" cy="936104"/>
          </a:xfrm>
          <a:prstGeom prst="rightArrow">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20" name="矩形 19">
            <a:extLst>
              <a:ext uri="{FF2B5EF4-FFF2-40B4-BE49-F238E27FC236}">
                <a16:creationId xmlns:a16="http://schemas.microsoft.com/office/drawing/2014/main" id="{5DC067A0-A21E-384F-BD37-DA04081D9680}"/>
              </a:ext>
            </a:extLst>
          </p:cNvPr>
          <p:cNvSpPr/>
          <p:nvPr/>
        </p:nvSpPr>
        <p:spPr>
          <a:xfrm>
            <a:off x="9280935" y="5209010"/>
            <a:ext cx="2028120" cy="961225"/>
          </a:xfrm>
          <a:prstGeom prst="rect">
            <a:avLst/>
          </a:prstGeom>
          <a:solidFill>
            <a:srgbClr val="FFFFFF">
              <a:alpha val="60000"/>
            </a:srgbClr>
          </a:solidFill>
        </p:spPr>
        <p:txBody>
          <a:bodyPr wrap="none">
            <a:spAutoFit/>
          </a:bodyPr>
          <a:lstStyle/>
          <a:p>
            <a:pPr algn="ctr">
              <a:lnSpc>
                <a:spcPct val="150000"/>
              </a:lnSpc>
            </a:pPr>
            <a:r>
              <a:rPr lang="en-US" altLang="zh-CN" sz="2000" b="1" dirty="0">
                <a:solidFill>
                  <a:srgbClr val="374154"/>
                </a:solidFill>
                <a:latin typeface="Microsoft YaHei" panose="020B0503020204020204" pitchFamily="34" charset="-122"/>
                <a:ea typeface="Microsoft YaHei" panose="020B0503020204020204" pitchFamily="34" charset="-122"/>
              </a:rPr>
              <a:t>Maxwell</a:t>
            </a:r>
            <a:r>
              <a:rPr lang="zh-CN" altLang="en-US" sz="2000" b="1" dirty="0">
                <a:solidFill>
                  <a:srgbClr val="374154"/>
                </a:solidFill>
                <a:latin typeface="Microsoft YaHei" panose="020B0503020204020204" pitchFamily="34" charset="-122"/>
                <a:ea typeface="Microsoft YaHei" panose="020B0503020204020204" pitchFamily="34" charset="-122"/>
              </a:rPr>
              <a:t> 架构</a:t>
            </a:r>
            <a:endParaRPr lang="en-US" altLang="zh-CN" sz="2000" b="1" dirty="0">
              <a:solidFill>
                <a:srgbClr val="374154"/>
              </a:solidFill>
              <a:latin typeface="Microsoft YaHei" panose="020B0503020204020204" pitchFamily="34" charset="-122"/>
              <a:ea typeface="Microsoft YaHei" panose="020B0503020204020204" pitchFamily="34" charset="-122"/>
            </a:endParaRPr>
          </a:p>
          <a:p>
            <a:pPr algn="ctr">
              <a:lnSpc>
                <a:spcPct val="150000"/>
              </a:lnSpc>
            </a:pPr>
            <a:r>
              <a:rPr lang="en-US" altLang="zh-CN" sz="2000" b="1" dirty="0">
                <a:solidFill>
                  <a:srgbClr val="374154"/>
                </a:solidFill>
                <a:latin typeface="Microsoft YaHei" panose="020B0503020204020204" pitchFamily="34" charset="-122"/>
                <a:ea typeface="Microsoft YaHei" panose="020B0503020204020204" pitchFamily="34" charset="-122"/>
              </a:rPr>
              <a:t>SMX</a:t>
            </a:r>
            <a:r>
              <a:rPr lang="zh-CN" altLang="en-US" sz="2000" b="1" dirty="0">
                <a:solidFill>
                  <a:srgbClr val="374154"/>
                </a:solidFill>
                <a:latin typeface="Microsoft YaHei" panose="020B0503020204020204" pitchFamily="34" charset="-122"/>
                <a:ea typeface="Microsoft YaHei" panose="020B0503020204020204" pitchFamily="34" charset="-122"/>
              </a:rPr>
              <a:t>（</a:t>
            </a:r>
            <a:r>
              <a:rPr lang="en-US" altLang="zh-CN" sz="2000" b="1" dirty="0">
                <a:solidFill>
                  <a:srgbClr val="374154"/>
                </a:solidFill>
                <a:latin typeface="Microsoft YaHei" panose="020B0503020204020204" pitchFamily="34" charset="-122"/>
                <a:ea typeface="Microsoft YaHei" panose="020B0503020204020204" pitchFamily="34" charset="-122"/>
              </a:rPr>
              <a:t>128</a:t>
            </a:r>
            <a:r>
              <a:rPr lang="zh-CN" altLang="en-US" sz="2000" b="1" dirty="0">
                <a:solidFill>
                  <a:srgbClr val="374154"/>
                </a:solidFill>
                <a:latin typeface="Microsoft YaHei" panose="020B0503020204020204" pitchFamily="34" charset="-122"/>
                <a:ea typeface="Microsoft YaHei" panose="020B0503020204020204" pitchFamily="34" charset="-122"/>
              </a:rPr>
              <a:t>核）</a:t>
            </a:r>
          </a:p>
        </p:txBody>
      </p:sp>
    </p:spTree>
    <p:extLst>
      <p:ext uri="{BB962C8B-B14F-4D97-AF65-F5344CB8AC3E}">
        <p14:creationId xmlns:p14="http://schemas.microsoft.com/office/powerpoint/2010/main" val="1547729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Pascal</a:t>
            </a:r>
            <a:r>
              <a:rPr kumimoji="1" lang="zh-CN" altLang="en-US" sz="9600" b="1" dirty="0">
                <a:solidFill>
                  <a:srgbClr val="91D150"/>
                </a:solidFill>
                <a:latin typeface="Futura Medium" panose="020B0602020204020303" pitchFamily="34" charset="-79"/>
                <a:cs typeface="Futura Medium" panose="020B0602020204020303" pitchFamily="34" charset="-79"/>
              </a:rPr>
              <a:t> 架构</a:t>
            </a:r>
          </a:p>
        </p:txBody>
      </p:sp>
    </p:spTree>
    <p:extLst>
      <p:ext uri="{BB962C8B-B14F-4D97-AF65-F5344CB8AC3E}">
        <p14:creationId xmlns:p14="http://schemas.microsoft.com/office/powerpoint/2010/main" val="180657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80B76B7-A883-0745-AAC0-DA16F8A71625}"/>
              </a:ext>
            </a:extLst>
          </p:cNvPr>
          <p:cNvSpPr>
            <a:spLocks noGrp="1"/>
          </p:cNvSpPr>
          <p:nvPr>
            <p:ph type="title"/>
          </p:nvPr>
        </p:nvSpPr>
        <p:spPr/>
        <p:txBody>
          <a:bodyPr/>
          <a:lstStyle/>
          <a:p>
            <a:r>
              <a:rPr lang="en-US" altLang="zh-CN" dirty="0"/>
              <a:t>Pascal</a:t>
            </a:r>
            <a:r>
              <a:rPr lang="zh-CN" altLang="en-US" dirty="0"/>
              <a:t> </a:t>
            </a:r>
            <a:r>
              <a:rPr lang="zh-CN" altLang="en-US" dirty="0">
                <a:latin typeface="Microsoft YaHei" panose="020B0503020204020204" pitchFamily="34" charset="-122"/>
                <a:ea typeface="Microsoft YaHei" panose="020B0503020204020204" pitchFamily="34" charset="-122"/>
              </a:rPr>
              <a:t>帕斯卡</a:t>
            </a:r>
            <a:r>
              <a:rPr lang="zh-CN" altLang="en-US" dirty="0"/>
              <a:t>架构</a:t>
            </a:r>
          </a:p>
        </p:txBody>
      </p:sp>
      <p:sp>
        <p:nvSpPr>
          <p:cNvPr id="7" name="内容占位符 6">
            <a:extLst>
              <a:ext uri="{FF2B5EF4-FFF2-40B4-BE49-F238E27FC236}">
                <a16:creationId xmlns:a16="http://schemas.microsoft.com/office/drawing/2014/main" id="{FAD4C917-9DF8-8B48-81EF-B11C3A2EAD9E}"/>
              </a:ext>
            </a:extLst>
          </p:cNvPr>
          <p:cNvSpPr>
            <a:spLocks noGrp="1"/>
          </p:cNvSpPr>
          <p:nvPr>
            <p:ph sz="half" idx="1"/>
          </p:nvPr>
        </p:nvSpPr>
        <p:spPr>
          <a:xfrm>
            <a:off x="623635" y="1412776"/>
            <a:ext cx="10803338" cy="2448272"/>
          </a:xfrm>
        </p:spPr>
        <p:txBody>
          <a:bodyPr/>
          <a:lstStyle/>
          <a:p>
            <a:pPr marL="457200" indent="-457200">
              <a:buFont typeface="+mj-lt"/>
              <a:buAutoNum type="arabicPeriod"/>
            </a:pPr>
            <a:r>
              <a:rPr lang="zh-CN" altLang="en-US" dirty="0"/>
              <a:t>深度学习：第一款面向</a:t>
            </a:r>
            <a:r>
              <a:rPr lang="en-US" altLang="zh-CN" dirty="0"/>
              <a:t>AI</a:t>
            </a:r>
            <a:r>
              <a:rPr lang="zh-CN" altLang="en-US" dirty="0"/>
              <a:t> 的架构，提供定制化提供 </a:t>
            </a:r>
            <a:r>
              <a:rPr lang="en-US" altLang="zh-CN" dirty="0"/>
              <a:t>CuDNN </a:t>
            </a:r>
            <a:r>
              <a:rPr lang="zh-CN" altLang="en-US" dirty="0"/>
              <a:t>等库；</a:t>
            </a:r>
          </a:p>
          <a:p>
            <a:pPr marL="457200" indent="-457200">
              <a:buFont typeface="+mj-lt"/>
              <a:buAutoNum type="arabicPeriod"/>
            </a:pPr>
            <a:r>
              <a:rPr lang="zh-CN" altLang="en-US" dirty="0"/>
              <a:t>互联带宽：第一代 </a:t>
            </a:r>
            <a:r>
              <a:rPr lang="en-US" altLang="zh-CN" dirty="0"/>
              <a:t>NVLink</a:t>
            </a:r>
            <a:r>
              <a:rPr lang="zh-CN" altLang="en-US" dirty="0"/>
              <a:t>（</a:t>
            </a:r>
            <a:r>
              <a:rPr lang="en-US" altLang="zh-CN" dirty="0"/>
              <a:t>P100</a:t>
            </a:r>
            <a:r>
              <a:rPr lang="zh-CN" altLang="en-US" dirty="0"/>
              <a:t>），单机卡间通信带宽提升，多机间 </a:t>
            </a:r>
            <a:r>
              <a:rPr lang="en-US" altLang="zh-CN" dirty="0"/>
              <a:t>InfiniBand </a:t>
            </a:r>
            <a:r>
              <a:rPr lang="zh-CN" altLang="en-US" dirty="0"/>
              <a:t>扩展带宽；</a:t>
            </a:r>
          </a:p>
          <a:p>
            <a:pPr marL="457200" indent="-457200">
              <a:buFont typeface="+mj-lt"/>
              <a:buAutoNum type="arabicPeriod"/>
            </a:pPr>
            <a:r>
              <a:rPr lang="zh-CN" altLang="en-US" dirty="0"/>
              <a:t>系统内存：内存 </a:t>
            </a:r>
            <a:r>
              <a:rPr lang="en-US" altLang="zh-CN" dirty="0"/>
              <a:t>GDDR5 </a:t>
            </a:r>
            <a:r>
              <a:rPr lang="zh-CN" altLang="en-US" dirty="0"/>
              <a:t>换成 </a:t>
            </a:r>
            <a:r>
              <a:rPr lang="en-US" altLang="zh-CN" dirty="0"/>
              <a:t>HBM2</a:t>
            </a:r>
            <a:r>
              <a:rPr lang="zh-CN" altLang="en-US" dirty="0"/>
              <a:t>，</a:t>
            </a:r>
            <a:r>
              <a:rPr lang="en-US" altLang="zh-CN" dirty="0"/>
              <a:t>Global Memory </a:t>
            </a:r>
            <a:r>
              <a:rPr lang="zh-CN" altLang="en-US" dirty="0"/>
              <a:t>带宽提升一个数量级；</a:t>
            </a:r>
          </a:p>
          <a:p>
            <a:pPr marL="457200" indent="-457200">
              <a:buFont typeface="+mj-lt"/>
              <a:buAutoNum type="arabicPeriod"/>
            </a:pPr>
            <a:r>
              <a:rPr lang="zh-CN" altLang="en-US" dirty="0"/>
              <a:t>制造工艺：</a:t>
            </a:r>
            <a:r>
              <a:rPr lang="en-US" altLang="zh-CN" dirty="0"/>
              <a:t>16nm </a:t>
            </a:r>
            <a:r>
              <a:rPr lang="en-US" altLang="zh-CN" dirty="0" err="1"/>
              <a:t>FinFET</a:t>
            </a:r>
            <a:r>
              <a:rPr lang="en-US" altLang="zh-CN" dirty="0"/>
              <a:t> </a:t>
            </a:r>
            <a:r>
              <a:rPr lang="zh-CN" altLang="en-US" dirty="0"/>
              <a:t>工艺，相同功耗下提升提升一个数量级；</a:t>
            </a:r>
          </a:p>
          <a:p>
            <a:pPr marL="457200" indent="-457200">
              <a:buFont typeface="+mj-lt"/>
              <a:buAutoNum type="arabicPeriod"/>
            </a:pPr>
            <a:r>
              <a:rPr lang="zh-CN" altLang="en-US" dirty="0"/>
              <a:t>计算核心：</a:t>
            </a:r>
            <a:r>
              <a:rPr lang="en-US" altLang="zh-CN" dirty="0"/>
              <a:t>CUDA Core</a:t>
            </a:r>
            <a:r>
              <a:rPr lang="zh-CN" altLang="en-US" dirty="0"/>
              <a:t> 硬件支持 </a:t>
            </a:r>
            <a:r>
              <a:rPr lang="en-US" altLang="zh-CN" dirty="0"/>
              <a:t>FP16 </a:t>
            </a:r>
            <a:r>
              <a:rPr lang="zh-CN" altLang="en-US" dirty="0"/>
              <a:t>半精计算；</a:t>
            </a:r>
          </a:p>
        </p:txBody>
      </p:sp>
      <p:pic>
        <p:nvPicPr>
          <p:cNvPr id="3" name="图片 2">
            <a:extLst>
              <a:ext uri="{FF2B5EF4-FFF2-40B4-BE49-F238E27FC236}">
                <a16:creationId xmlns:a16="http://schemas.microsoft.com/office/drawing/2014/main" id="{7B396081-2FAD-9749-85D7-61D232835E8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0325" y="4031362"/>
            <a:ext cx="1882852" cy="2174015"/>
          </a:xfrm>
          <a:prstGeom prst="rect">
            <a:avLst/>
          </a:prstGeom>
        </p:spPr>
      </p:pic>
      <p:pic>
        <p:nvPicPr>
          <p:cNvPr id="4" name="图片 3">
            <a:extLst>
              <a:ext uri="{FF2B5EF4-FFF2-40B4-BE49-F238E27FC236}">
                <a16:creationId xmlns:a16="http://schemas.microsoft.com/office/drawing/2014/main" id="{FD98D955-64A4-9244-932A-FD6D0EF2433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82468" y="4010909"/>
            <a:ext cx="1921674" cy="2219307"/>
          </a:xfrm>
          <a:prstGeom prst="rect">
            <a:avLst/>
          </a:prstGeom>
        </p:spPr>
      </p:pic>
      <p:pic>
        <p:nvPicPr>
          <p:cNvPr id="8" name="图片 7">
            <a:extLst>
              <a:ext uri="{FF2B5EF4-FFF2-40B4-BE49-F238E27FC236}">
                <a16:creationId xmlns:a16="http://schemas.microsoft.com/office/drawing/2014/main" id="{CDDD610F-9313-1D4E-8F7E-001B485EB19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21691" y="4010909"/>
            <a:ext cx="1902263" cy="2219307"/>
          </a:xfrm>
          <a:prstGeom prst="rect">
            <a:avLst/>
          </a:prstGeom>
        </p:spPr>
      </p:pic>
      <p:pic>
        <p:nvPicPr>
          <p:cNvPr id="9" name="图片 8">
            <a:extLst>
              <a:ext uri="{FF2B5EF4-FFF2-40B4-BE49-F238E27FC236}">
                <a16:creationId xmlns:a16="http://schemas.microsoft.com/office/drawing/2014/main" id="{83879F6C-9D60-2C45-9171-09920A59AAF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62656" y="4007986"/>
            <a:ext cx="1921674" cy="2225778"/>
          </a:xfrm>
          <a:prstGeom prst="rect">
            <a:avLst/>
          </a:prstGeom>
        </p:spPr>
      </p:pic>
      <p:pic>
        <p:nvPicPr>
          <p:cNvPr id="10" name="图片 9">
            <a:extLst>
              <a:ext uri="{FF2B5EF4-FFF2-40B4-BE49-F238E27FC236}">
                <a16:creationId xmlns:a16="http://schemas.microsoft.com/office/drawing/2014/main" id="{694DE73C-3C67-6845-B053-CE025ED6B5B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642845" y="4005064"/>
            <a:ext cx="1928144" cy="2232248"/>
          </a:xfrm>
          <a:prstGeom prst="rect">
            <a:avLst/>
          </a:prstGeom>
        </p:spPr>
      </p:pic>
    </p:spTree>
    <p:extLst>
      <p:ext uri="{BB962C8B-B14F-4D97-AF65-F5344CB8AC3E}">
        <p14:creationId xmlns:p14="http://schemas.microsoft.com/office/powerpoint/2010/main" val="2641990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C8C3FA-3950-8D4E-9E7E-2EB4D06D0C78}"/>
              </a:ext>
            </a:extLst>
          </p:cNvPr>
          <p:cNvSpPr>
            <a:spLocks noGrp="1"/>
          </p:cNvSpPr>
          <p:nvPr>
            <p:ph type="title"/>
          </p:nvPr>
        </p:nvSpPr>
        <p:spPr/>
        <p:txBody>
          <a:bodyPr/>
          <a:lstStyle/>
          <a:p>
            <a:r>
              <a:rPr lang="en-US" altLang="zh-CN" dirty="0"/>
              <a:t>Pascal</a:t>
            </a:r>
            <a:r>
              <a:rPr lang="zh-CN" altLang="en-US" dirty="0"/>
              <a:t> </a:t>
            </a:r>
            <a:r>
              <a:rPr lang="zh-CN" altLang="en-US" dirty="0">
                <a:latin typeface="Microsoft YaHei" panose="020B0503020204020204" pitchFamily="34" charset="-122"/>
                <a:ea typeface="Microsoft YaHei" panose="020B0503020204020204" pitchFamily="34" charset="-122"/>
              </a:rPr>
              <a:t>帕斯卡</a:t>
            </a:r>
            <a:r>
              <a:rPr lang="zh-CN" altLang="en-US" dirty="0"/>
              <a:t>架构</a:t>
            </a:r>
            <a:endParaRPr kumimoji="1" lang="zh-CN" altLang="en-US" dirty="0"/>
          </a:p>
        </p:txBody>
      </p:sp>
      <p:sp>
        <p:nvSpPr>
          <p:cNvPr id="7" name="内容占位符 6">
            <a:extLst>
              <a:ext uri="{FF2B5EF4-FFF2-40B4-BE49-F238E27FC236}">
                <a16:creationId xmlns:a16="http://schemas.microsoft.com/office/drawing/2014/main" id="{B9DC4E2D-ABB4-C640-8DBE-E7284B42E932}"/>
              </a:ext>
            </a:extLst>
          </p:cNvPr>
          <p:cNvSpPr>
            <a:spLocks noGrp="1"/>
          </p:cNvSpPr>
          <p:nvPr>
            <p:ph sz="half" idx="1"/>
          </p:nvPr>
        </p:nvSpPr>
        <p:spPr>
          <a:xfrm>
            <a:off x="623636" y="1412775"/>
            <a:ext cx="2666434" cy="4922921"/>
          </a:xfrm>
        </p:spPr>
        <p:txBody>
          <a:bodyPr/>
          <a:lstStyle/>
          <a:p>
            <a:r>
              <a:rPr lang="en-US" altLang="zh-CN" dirty="0"/>
              <a:t>SM </a:t>
            </a:r>
            <a:r>
              <a:rPr lang="zh-CN" altLang="en-US" dirty="0"/>
              <a:t>内部作了进一步精简，整体思路是 </a:t>
            </a:r>
            <a:r>
              <a:rPr lang="en-US" altLang="zh-CN" dirty="0"/>
              <a:t>SM </a:t>
            </a:r>
            <a:r>
              <a:rPr lang="zh-CN" altLang="en-US" dirty="0"/>
              <a:t>内部包含的东西越来越少，但是总体片上 </a:t>
            </a:r>
            <a:r>
              <a:rPr lang="en-US" altLang="zh-CN" dirty="0"/>
              <a:t>SM </a:t>
            </a:r>
            <a:r>
              <a:rPr lang="zh-CN" altLang="en-US" dirty="0"/>
              <a:t>数量每一代都在不断增加。</a:t>
            </a:r>
          </a:p>
        </p:txBody>
      </p:sp>
      <p:pic>
        <p:nvPicPr>
          <p:cNvPr id="5" name="图片 4">
            <a:extLst>
              <a:ext uri="{FF2B5EF4-FFF2-40B4-BE49-F238E27FC236}">
                <a16:creationId xmlns:a16="http://schemas.microsoft.com/office/drawing/2014/main" id="{EE3CEFD6-66F6-904A-B696-6E328C66EEE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522212" y="1412775"/>
            <a:ext cx="8064896" cy="4778905"/>
          </a:xfrm>
          <a:prstGeom prst="rect">
            <a:avLst/>
          </a:prstGeom>
        </p:spPr>
      </p:pic>
    </p:spTree>
    <p:extLst>
      <p:ext uri="{BB962C8B-B14F-4D97-AF65-F5344CB8AC3E}">
        <p14:creationId xmlns:p14="http://schemas.microsoft.com/office/powerpoint/2010/main" val="617404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C8C3FA-3950-8D4E-9E7E-2EB4D06D0C78}"/>
              </a:ext>
            </a:extLst>
          </p:cNvPr>
          <p:cNvSpPr>
            <a:spLocks noGrp="1"/>
          </p:cNvSpPr>
          <p:nvPr>
            <p:ph type="title"/>
          </p:nvPr>
        </p:nvSpPr>
        <p:spPr/>
        <p:txBody>
          <a:bodyPr/>
          <a:lstStyle/>
          <a:p>
            <a:r>
              <a:rPr lang="en-US" altLang="zh-CN" dirty="0"/>
              <a:t>Pascal</a:t>
            </a:r>
            <a:r>
              <a:rPr lang="zh-CN" altLang="en-US" dirty="0"/>
              <a:t> </a:t>
            </a:r>
            <a:r>
              <a:rPr lang="zh-CN" altLang="en-US" dirty="0">
                <a:latin typeface="Microsoft YaHei" panose="020B0503020204020204" pitchFamily="34" charset="-122"/>
                <a:ea typeface="Microsoft YaHei" panose="020B0503020204020204" pitchFamily="34" charset="-122"/>
              </a:rPr>
              <a:t>帕斯卡</a:t>
            </a:r>
            <a:r>
              <a:rPr lang="zh-CN" altLang="en-US" dirty="0"/>
              <a:t>架构</a:t>
            </a:r>
            <a:endParaRPr kumimoji="1" lang="zh-CN" altLang="en-US" dirty="0"/>
          </a:p>
        </p:txBody>
      </p:sp>
      <p:sp>
        <p:nvSpPr>
          <p:cNvPr id="4" name="内容占位符 3">
            <a:extLst>
              <a:ext uri="{FF2B5EF4-FFF2-40B4-BE49-F238E27FC236}">
                <a16:creationId xmlns:a16="http://schemas.microsoft.com/office/drawing/2014/main" id="{F5B79515-9360-4A42-B09C-745D5069BF82}"/>
              </a:ext>
            </a:extLst>
          </p:cNvPr>
          <p:cNvSpPr>
            <a:spLocks noGrp="1"/>
          </p:cNvSpPr>
          <p:nvPr>
            <p:ph sz="half" idx="1"/>
          </p:nvPr>
        </p:nvSpPr>
        <p:spPr>
          <a:xfrm>
            <a:off x="623636" y="1340768"/>
            <a:ext cx="3962577" cy="4837662"/>
          </a:xfrm>
        </p:spPr>
        <p:txBody>
          <a:bodyPr anchor="ctr"/>
          <a:lstStyle/>
          <a:p>
            <a:pPr marL="342900" indent="-342900">
              <a:buFont typeface="+mj-lt"/>
              <a:buAutoNum type="arabicPeriod"/>
            </a:pPr>
            <a:r>
              <a:rPr lang="zh-CN" altLang="en-US" sz="1800" dirty="0">
                <a:ea typeface="Microsoft YaHei" panose="020B0503020204020204" pitchFamily="34" charset="-122"/>
              </a:rPr>
              <a:t>单个</a:t>
            </a:r>
            <a:r>
              <a:rPr lang="en-US" altLang="zh-CN" sz="1800" dirty="0">
                <a:ea typeface="Microsoft YaHei" panose="020B0503020204020204" pitchFamily="34" charset="-122"/>
              </a:rPr>
              <a:t>SM</a:t>
            </a:r>
            <a:r>
              <a:rPr lang="zh-CN" altLang="en-US" sz="1800" dirty="0">
                <a:ea typeface="Microsoft YaHei" panose="020B0503020204020204" pitchFamily="34" charset="-122"/>
              </a:rPr>
              <a:t>只有</a:t>
            </a:r>
            <a:r>
              <a:rPr lang="en-US" altLang="zh-CN" sz="1800" dirty="0">
                <a:ea typeface="Microsoft YaHei" panose="020B0503020204020204" pitchFamily="34" charset="-122"/>
              </a:rPr>
              <a:t>64</a:t>
            </a:r>
            <a:r>
              <a:rPr lang="zh-CN" altLang="en-US" sz="1800" dirty="0">
                <a:ea typeface="Microsoft YaHei" panose="020B0503020204020204" pitchFamily="34" charset="-122"/>
              </a:rPr>
              <a:t>个</a:t>
            </a:r>
            <a:r>
              <a:rPr lang="en-US" altLang="zh-CN" sz="1800" dirty="0">
                <a:ea typeface="Microsoft YaHei" panose="020B0503020204020204" pitchFamily="34" charset="-122"/>
              </a:rPr>
              <a:t>FP32 CUDA Cores</a:t>
            </a:r>
            <a:r>
              <a:rPr lang="zh-CN" altLang="en-US" sz="1800" dirty="0">
                <a:ea typeface="Microsoft YaHei" panose="020B0503020204020204" pitchFamily="34" charset="-122"/>
              </a:rPr>
              <a:t>，相比</a:t>
            </a:r>
            <a:r>
              <a:rPr lang="en-US" altLang="zh-CN" sz="1800" dirty="0">
                <a:ea typeface="Microsoft YaHei" panose="020B0503020204020204" pitchFamily="34" charset="-122"/>
              </a:rPr>
              <a:t>Maxwell</a:t>
            </a:r>
            <a:r>
              <a:rPr lang="zh-CN" altLang="en-US" sz="1800" dirty="0">
                <a:ea typeface="Microsoft YaHei" panose="020B0503020204020204" pitchFamily="34" charset="-122"/>
              </a:rPr>
              <a:t>的</a:t>
            </a:r>
            <a:r>
              <a:rPr lang="en-US" altLang="zh-CN" sz="1800" dirty="0">
                <a:ea typeface="Microsoft YaHei" panose="020B0503020204020204" pitchFamily="34" charset="-122"/>
              </a:rPr>
              <a:t>128</a:t>
            </a:r>
            <a:r>
              <a:rPr lang="zh-CN" altLang="en-US" sz="1800" dirty="0">
                <a:ea typeface="Microsoft YaHei" panose="020B0503020204020204" pitchFamily="34" charset="-122"/>
              </a:rPr>
              <a:t>和</a:t>
            </a:r>
            <a:r>
              <a:rPr lang="en-US" altLang="zh-CN" sz="1800" dirty="0">
                <a:ea typeface="Microsoft YaHei" panose="020B0503020204020204" pitchFamily="34" charset="-122"/>
              </a:rPr>
              <a:t>Kepler</a:t>
            </a:r>
            <a:r>
              <a:rPr lang="zh-CN" altLang="en-US" sz="1800" dirty="0">
                <a:ea typeface="Microsoft YaHei" panose="020B0503020204020204" pitchFamily="34" charset="-122"/>
              </a:rPr>
              <a:t>的</a:t>
            </a:r>
            <a:r>
              <a:rPr lang="en-US" altLang="zh-CN" sz="1800" dirty="0">
                <a:ea typeface="Microsoft YaHei" panose="020B0503020204020204" pitchFamily="34" charset="-122"/>
              </a:rPr>
              <a:t>192</a:t>
            </a:r>
            <a:r>
              <a:rPr lang="zh-CN" altLang="en-US" sz="1800" dirty="0">
                <a:ea typeface="Microsoft YaHei" panose="020B0503020204020204" pitchFamily="34" charset="-122"/>
              </a:rPr>
              <a:t>，这个数量要少很多，并且</a:t>
            </a:r>
            <a:r>
              <a:rPr lang="en-US" altLang="zh-CN" sz="1800" dirty="0">
                <a:ea typeface="Microsoft YaHei" panose="020B0503020204020204" pitchFamily="34" charset="-122"/>
              </a:rPr>
              <a:t>64</a:t>
            </a:r>
            <a:r>
              <a:rPr lang="zh-CN" altLang="en-US" sz="1800" dirty="0">
                <a:ea typeface="Microsoft YaHei" panose="020B0503020204020204" pitchFamily="34" charset="-122"/>
              </a:rPr>
              <a:t>个</a:t>
            </a:r>
            <a:r>
              <a:rPr lang="en-US" altLang="zh-CN" sz="1800" dirty="0">
                <a:ea typeface="Microsoft YaHei" panose="020B0503020204020204" pitchFamily="34" charset="-122"/>
              </a:rPr>
              <a:t>CUDA Cores</a:t>
            </a:r>
            <a:r>
              <a:rPr lang="zh-CN" altLang="en-US" sz="1800" dirty="0">
                <a:ea typeface="Microsoft YaHei" panose="020B0503020204020204" pitchFamily="34" charset="-122"/>
              </a:rPr>
              <a:t>分为了两个区块；</a:t>
            </a:r>
            <a:endParaRPr lang="en-US" altLang="zh-CN" sz="1800" dirty="0">
              <a:ea typeface="Microsoft YaHei" panose="020B0503020204020204" pitchFamily="34" charset="-122"/>
            </a:endParaRPr>
          </a:p>
          <a:p>
            <a:pPr marL="342900" indent="-342900">
              <a:buFont typeface="+mj-lt"/>
              <a:buAutoNum type="arabicPeriod"/>
            </a:pPr>
            <a:r>
              <a:rPr lang="en-US" altLang="zh-CN" sz="1800" dirty="0"/>
              <a:t>Register File</a:t>
            </a:r>
            <a:r>
              <a:rPr lang="zh-CN" altLang="en-US" sz="1800" dirty="0"/>
              <a:t> 保持相同大小，每个线程可以使用更多寄存器，单个</a:t>
            </a:r>
            <a:r>
              <a:rPr lang="en-US" altLang="zh-CN" sz="1800" dirty="0"/>
              <a:t>SM</a:t>
            </a:r>
            <a:r>
              <a:rPr lang="zh-CN" altLang="en-US" sz="1800" dirty="0"/>
              <a:t>也可以并发更多 </a:t>
            </a:r>
            <a:r>
              <a:rPr lang="en-US" altLang="zh-CN" sz="1800" dirty="0"/>
              <a:t>thread/warp/block</a:t>
            </a:r>
            <a:r>
              <a:rPr lang="zh-CN" altLang="en-US" sz="1800" dirty="0"/>
              <a:t>；</a:t>
            </a:r>
            <a:endParaRPr lang="en-US" altLang="zh-CN" sz="1800" dirty="0"/>
          </a:p>
          <a:p>
            <a:pPr marL="342900" indent="-342900">
              <a:buFont typeface="+mj-lt"/>
              <a:buAutoNum type="arabicPeriod"/>
            </a:pPr>
            <a:r>
              <a:rPr lang="zh-CN" altLang="en-US" sz="1800" dirty="0"/>
              <a:t>增加 </a:t>
            </a:r>
            <a:r>
              <a:rPr lang="en-US" altLang="zh-CN" sz="1800" dirty="0"/>
              <a:t>32</a:t>
            </a:r>
            <a:r>
              <a:rPr lang="zh-CN" altLang="en-US" sz="1800" dirty="0"/>
              <a:t>个</a:t>
            </a:r>
            <a:r>
              <a:rPr lang="en-US" altLang="zh-CN" sz="1800" dirty="0"/>
              <a:t>FP64 </a:t>
            </a:r>
            <a:r>
              <a:rPr lang="en-US" altLang="zh-CN" sz="1800" dirty="0">
                <a:ea typeface="Microsoft YaHei" panose="020B0503020204020204" pitchFamily="34" charset="-122"/>
              </a:rPr>
              <a:t>CUDA</a:t>
            </a:r>
            <a:r>
              <a:rPr lang="en-US" altLang="zh-CN" sz="1800" dirty="0"/>
              <a:t> Cores</a:t>
            </a:r>
            <a:r>
              <a:rPr lang="zh-CN" altLang="en-US" sz="1800" dirty="0"/>
              <a:t> </a:t>
            </a:r>
            <a:r>
              <a:rPr lang="en-US" altLang="zh-CN" sz="1800" dirty="0"/>
              <a:t>(DP Unit)</a:t>
            </a:r>
            <a:r>
              <a:rPr lang="zh-CN" altLang="en-US" sz="1800" dirty="0"/>
              <a:t>，</a:t>
            </a:r>
            <a:r>
              <a:rPr lang="en-US" altLang="zh-CN" sz="1800" dirty="0"/>
              <a:t>FP32 </a:t>
            </a:r>
            <a:r>
              <a:rPr lang="en-US" altLang="zh-CN" sz="1800" dirty="0">
                <a:ea typeface="Microsoft YaHei" panose="020B0503020204020204" pitchFamily="34" charset="-122"/>
              </a:rPr>
              <a:t>CUDA</a:t>
            </a:r>
            <a:r>
              <a:rPr lang="en-US" altLang="zh-CN" sz="1800" dirty="0"/>
              <a:t> Core</a:t>
            </a:r>
            <a:r>
              <a:rPr lang="zh-CN" altLang="en-US" sz="1800" dirty="0"/>
              <a:t> 具备处理</a:t>
            </a:r>
            <a:r>
              <a:rPr lang="en-US" altLang="zh-CN" sz="1800" dirty="0"/>
              <a:t>FP16</a:t>
            </a:r>
            <a:r>
              <a:rPr lang="zh-CN" altLang="en-US" sz="1800" dirty="0"/>
              <a:t>的能力。</a:t>
            </a:r>
            <a:endParaRPr lang="zh-CN" altLang="en-US" sz="1800" dirty="0">
              <a:ea typeface="Microsoft YaHei" panose="020B0503020204020204" pitchFamily="34" charset="-122"/>
            </a:endParaRPr>
          </a:p>
        </p:txBody>
      </p:sp>
      <p:pic>
        <p:nvPicPr>
          <p:cNvPr id="6" name="图片 5">
            <a:extLst>
              <a:ext uri="{FF2B5EF4-FFF2-40B4-BE49-F238E27FC236}">
                <a16:creationId xmlns:a16="http://schemas.microsoft.com/office/drawing/2014/main" id="{A09BDDBE-4E9B-EC4A-98FA-645FB56F20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18261" y="1412776"/>
            <a:ext cx="6651785" cy="4837662"/>
          </a:xfrm>
          <a:prstGeom prst="rect">
            <a:avLst/>
          </a:prstGeom>
        </p:spPr>
      </p:pic>
    </p:spTree>
    <p:extLst>
      <p:ext uri="{BB962C8B-B14F-4D97-AF65-F5344CB8AC3E}">
        <p14:creationId xmlns:p14="http://schemas.microsoft.com/office/powerpoint/2010/main" val="2568245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346848" cy="5256584"/>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芯片基础</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通用图形处理器 </a:t>
            </a:r>
            <a:r>
              <a:rPr lang="en-US" altLang="zh-CN" sz="2400" dirty="0">
                <a:solidFill>
                  <a:srgbClr val="374154"/>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
        <p:nvSpPr>
          <p:cNvPr id="2" name="左大括号 1">
            <a:extLst>
              <a:ext uri="{FF2B5EF4-FFF2-40B4-BE49-F238E27FC236}">
                <a16:creationId xmlns:a16="http://schemas.microsoft.com/office/drawing/2014/main" id="{887A6820-68F8-614F-8D06-81DEAB91ED7E}"/>
              </a:ext>
            </a:extLst>
          </p:cNvPr>
          <p:cNvSpPr/>
          <p:nvPr/>
        </p:nvSpPr>
        <p:spPr bwMode="auto">
          <a:xfrm>
            <a:off x="5594325" y="1316203"/>
            <a:ext cx="288032" cy="4763967"/>
          </a:xfrm>
          <a:prstGeom prst="leftBrace">
            <a:avLst>
              <a:gd name="adj1" fmla="val 8333"/>
              <a:gd name="adj2" fmla="val 74608"/>
            </a:avLst>
          </a:prstGeom>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4274779084">
                  <a:custGeom>
                    <a:avLst/>
                    <a:gdLst>
                      <a:gd name="connsiteX0" fmla="*/ 288032 w 288032"/>
                      <a:gd name="connsiteY0" fmla="*/ 4763967 h 4763967"/>
                      <a:gd name="connsiteX1" fmla="*/ 144016 w 288032"/>
                      <a:gd name="connsiteY1" fmla="*/ 4739965 h 4763967"/>
                      <a:gd name="connsiteX2" fmla="*/ 144016 w 288032"/>
                      <a:gd name="connsiteY2" fmla="*/ 4182367 h 4763967"/>
                      <a:gd name="connsiteX3" fmla="*/ 144016 w 288032"/>
                      <a:gd name="connsiteY3" fmla="*/ 3578302 h 4763967"/>
                      <a:gd name="connsiteX4" fmla="*/ 0 w 288032"/>
                      <a:gd name="connsiteY4" fmla="*/ 3554300 h 4763967"/>
                      <a:gd name="connsiteX5" fmla="*/ 144016 w 288032"/>
                      <a:gd name="connsiteY5" fmla="*/ 3530298 h 4763967"/>
                      <a:gd name="connsiteX6" fmla="*/ 144016 w 288032"/>
                      <a:gd name="connsiteY6" fmla="*/ 2910852 h 4763967"/>
                      <a:gd name="connsiteX7" fmla="*/ 144016 w 288032"/>
                      <a:gd name="connsiteY7" fmla="*/ 2361533 h 4763967"/>
                      <a:gd name="connsiteX8" fmla="*/ 144016 w 288032"/>
                      <a:gd name="connsiteY8" fmla="*/ 1847276 h 4763967"/>
                      <a:gd name="connsiteX9" fmla="*/ 144016 w 288032"/>
                      <a:gd name="connsiteY9" fmla="*/ 1227830 h 4763967"/>
                      <a:gd name="connsiteX10" fmla="*/ 144016 w 288032"/>
                      <a:gd name="connsiteY10" fmla="*/ 678511 h 4763967"/>
                      <a:gd name="connsiteX11" fmla="*/ 144016 w 288032"/>
                      <a:gd name="connsiteY11" fmla="*/ 24002 h 4763967"/>
                      <a:gd name="connsiteX12" fmla="*/ 288032 w 288032"/>
                      <a:gd name="connsiteY12" fmla="*/ 0 h 4763967"/>
                      <a:gd name="connsiteX13" fmla="*/ 288032 w 288032"/>
                      <a:gd name="connsiteY13" fmla="*/ 537648 h 4763967"/>
                      <a:gd name="connsiteX14" fmla="*/ 288032 w 288032"/>
                      <a:gd name="connsiteY14" fmla="*/ 1122935 h 4763967"/>
                      <a:gd name="connsiteX15" fmla="*/ 288032 w 288032"/>
                      <a:gd name="connsiteY15" fmla="*/ 1708222 h 4763967"/>
                      <a:gd name="connsiteX16" fmla="*/ 288032 w 288032"/>
                      <a:gd name="connsiteY16" fmla="*/ 2293510 h 4763967"/>
                      <a:gd name="connsiteX17" fmla="*/ 288032 w 288032"/>
                      <a:gd name="connsiteY17" fmla="*/ 2926437 h 4763967"/>
                      <a:gd name="connsiteX18" fmla="*/ 288032 w 288032"/>
                      <a:gd name="connsiteY18" fmla="*/ 3654643 h 4763967"/>
                      <a:gd name="connsiteX19" fmla="*/ 288032 w 288032"/>
                      <a:gd name="connsiteY19" fmla="*/ 4763967 h 4763967"/>
                      <a:gd name="connsiteX0" fmla="*/ 288032 w 288032"/>
                      <a:gd name="connsiteY0" fmla="*/ 4763967 h 4763967"/>
                      <a:gd name="connsiteX1" fmla="*/ 144016 w 288032"/>
                      <a:gd name="connsiteY1" fmla="*/ 4739965 h 4763967"/>
                      <a:gd name="connsiteX2" fmla="*/ 144016 w 288032"/>
                      <a:gd name="connsiteY2" fmla="*/ 4193983 h 4763967"/>
                      <a:gd name="connsiteX3" fmla="*/ 144016 w 288032"/>
                      <a:gd name="connsiteY3" fmla="*/ 3578302 h 4763967"/>
                      <a:gd name="connsiteX4" fmla="*/ 0 w 288032"/>
                      <a:gd name="connsiteY4" fmla="*/ 3554300 h 4763967"/>
                      <a:gd name="connsiteX5" fmla="*/ 144016 w 288032"/>
                      <a:gd name="connsiteY5" fmla="*/ 3530298 h 4763967"/>
                      <a:gd name="connsiteX6" fmla="*/ 144016 w 288032"/>
                      <a:gd name="connsiteY6" fmla="*/ 3016041 h 4763967"/>
                      <a:gd name="connsiteX7" fmla="*/ 144016 w 288032"/>
                      <a:gd name="connsiteY7" fmla="*/ 2431659 h 4763967"/>
                      <a:gd name="connsiteX8" fmla="*/ 144016 w 288032"/>
                      <a:gd name="connsiteY8" fmla="*/ 1952465 h 4763967"/>
                      <a:gd name="connsiteX9" fmla="*/ 144016 w 288032"/>
                      <a:gd name="connsiteY9" fmla="*/ 1333019 h 4763967"/>
                      <a:gd name="connsiteX10" fmla="*/ 144016 w 288032"/>
                      <a:gd name="connsiteY10" fmla="*/ 818762 h 4763967"/>
                      <a:gd name="connsiteX11" fmla="*/ 144016 w 288032"/>
                      <a:gd name="connsiteY11" fmla="*/ 24002 h 4763967"/>
                      <a:gd name="connsiteX12" fmla="*/ 288032 w 288032"/>
                      <a:gd name="connsiteY12" fmla="*/ 0 h 4763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032" h="4763967" stroke="0" extrusionOk="0">
                        <a:moveTo>
                          <a:pt x="288032" y="4763967"/>
                        </a:moveTo>
                        <a:cubicBezTo>
                          <a:pt x="205574" y="4762703"/>
                          <a:pt x="144937" y="4756221"/>
                          <a:pt x="144016" y="4739965"/>
                        </a:cubicBezTo>
                        <a:cubicBezTo>
                          <a:pt x="125872" y="4464882"/>
                          <a:pt x="125508" y="4331141"/>
                          <a:pt x="144016" y="4182367"/>
                        </a:cubicBezTo>
                        <a:cubicBezTo>
                          <a:pt x="162524" y="4033593"/>
                          <a:pt x="145491" y="3876269"/>
                          <a:pt x="144016" y="3578302"/>
                        </a:cubicBezTo>
                        <a:cubicBezTo>
                          <a:pt x="141043" y="3563837"/>
                          <a:pt x="80113" y="3538468"/>
                          <a:pt x="0" y="3554300"/>
                        </a:cubicBezTo>
                        <a:cubicBezTo>
                          <a:pt x="79234" y="3554449"/>
                          <a:pt x="145559" y="3543410"/>
                          <a:pt x="144016" y="3530298"/>
                        </a:cubicBezTo>
                        <a:cubicBezTo>
                          <a:pt x="144615" y="3273288"/>
                          <a:pt x="140064" y="3145772"/>
                          <a:pt x="144016" y="2910852"/>
                        </a:cubicBezTo>
                        <a:cubicBezTo>
                          <a:pt x="147968" y="2675932"/>
                          <a:pt x="133560" y="2572976"/>
                          <a:pt x="144016" y="2361533"/>
                        </a:cubicBezTo>
                        <a:cubicBezTo>
                          <a:pt x="154472" y="2150090"/>
                          <a:pt x="137377" y="2062695"/>
                          <a:pt x="144016" y="1847276"/>
                        </a:cubicBezTo>
                        <a:cubicBezTo>
                          <a:pt x="150655" y="1631857"/>
                          <a:pt x="158587" y="1442476"/>
                          <a:pt x="144016" y="1227830"/>
                        </a:cubicBezTo>
                        <a:cubicBezTo>
                          <a:pt x="129445" y="1013184"/>
                          <a:pt x="130640" y="874426"/>
                          <a:pt x="144016" y="678511"/>
                        </a:cubicBezTo>
                        <a:cubicBezTo>
                          <a:pt x="157392" y="482596"/>
                          <a:pt x="144691" y="243278"/>
                          <a:pt x="144016" y="24002"/>
                        </a:cubicBezTo>
                        <a:cubicBezTo>
                          <a:pt x="138669" y="7893"/>
                          <a:pt x="217728" y="800"/>
                          <a:pt x="288032" y="0"/>
                        </a:cubicBezTo>
                        <a:cubicBezTo>
                          <a:pt x="264692" y="234365"/>
                          <a:pt x="272979" y="423783"/>
                          <a:pt x="288032" y="537648"/>
                        </a:cubicBezTo>
                        <a:cubicBezTo>
                          <a:pt x="303085" y="651513"/>
                          <a:pt x="276041" y="886520"/>
                          <a:pt x="288032" y="1122935"/>
                        </a:cubicBezTo>
                        <a:cubicBezTo>
                          <a:pt x="300023" y="1359350"/>
                          <a:pt x="269758" y="1542558"/>
                          <a:pt x="288032" y="1708222"/>
                        </a:cubicBezTo>
                        <a:cubicBezTo>
                          <a:pt x="306306" y="1873886"/>
                          <a:pt x="290923" y="2131009"/>
                          <a:pt x="288032" y="2293510"/>
                        </a:cubicBezTo>
                        <a:cubicBezTo>
                          <a:pt x="285141" y="2456011"/>
                          <a:pt x="275596" y="2646917"/>
                          <a:pt x="288032" y="2926437"/>
                        </a:cubicBezTo>
                        <a:cubicBezTo>
                          <a:pt x="300468" y="3205957"/>
                          <a:pt x="300608" y="3302356"/>
                          <a:pt x="288032" y="3654643"/>
                        </a:cubicBezTo>
                        <a:cubicBezTo>
                          <a:pt x="275456" y="4006930"/>
                          <a:pt x="324480" y="4457579"/>
                          <a:pt x="288032" y="4763967"/>
                        </a:cubicBezTo>
                        <a:close/>
                      </a:path>
                      <a:path w="288032" h="4763967" fill="none" extrusionOk="0">
                        <a:moveTo>
                          <a:pt x="288032" y="4763967"/>
                        </a:moveTo>
                        <a:cubicBezTo>
                          <a:pt x="209327" y="4763638"/>
                          <a:pt x="141348" y="4752792"/>
                          <a:pt x="144016" y="4739965"/>
                        </a:cubicBezTo>
                        <a:cubicBezTo>
                          <a:pt x="121132" y="4579299"/>
                          <a:pt x="156024" y="4446185"/>
                          <a:pt x="144016" y="4193983"/>
                        </a:cubicBezTo>
                        <a:cubicBezTo>
                          <a:pt x="132008" y="3941781"/>
                          <a:pt x="113355" y="3834072"/>
                          <a:pt x="144016" y="3578302"/>
                        </a:cubicBezTo>
                        <a:cubicBezTo>
                          <a:pt x="153833" y="3558835"/>
                          <a:pt x="87367" y="3545590"/>
                          <a:pt x="0" y="3554300"/>
                        </a:cubicBezTo>
                        <a:cubicBezTo>
                          <a:pt x="78533" y="3553862"/>
                          <a:pt x="144274" y="3542865"/>
                          <a:pt x="144016" y="3530298"/>
                        </a:cubicBezTo>
                        <a:cubicBezTo>
                          <a:pt x="157106" y="3338314"/>
                          <a:pt x="122635" y="3270769"/>
                          <a:pt x="144016" y="3016041"/>
                        </a:cubicBezTo>
                        <a:cubicBezTo>
                          <a:pt x="165397" y="2761313"/>
                          <a:pt x="150476" y="2697205"/>
                          <a:pt x="144016" y="2431659"/>
                        </a:cubicBezTo>
                        <a:cubicBezTo>
                          <a:pt x="137556" y="2166113"/>
                          <a:pt x="121842" y="2095764"/>
                          <a:pt x="144016" y="1952465"/>
                        </a:cubicBezTo>
                        <a:cubicBezTo>
                          <a:pt x="166190" y="1809166"/>
                          <a:pt x="127727" y="1468013"/>
                          <a:pt x="144016" y="1333019"/>
                        </a:cubicBezTo>
                        <a:cubicBezTo>
                          <a:pt x="160305" y="1198025"/>
                          <a:pt x="141606" y="1019063"/>
                          <a:pt x="144016" y="818762"/>
                        </a:cubicBezTo>
                        <a:cubicBezTo>
                          <a:pt x="146426" y="618461"/>
                          <a:pt x="110878" y="218105"/>
                          <a:pt x="144016" y="24002"/>
                        </a:cubicBezTo>
                        <a:cubicBezTo>
                          <a:pt x="142644" y="7999"/>
                          <a:pt x="207909" y="-11765"/>
                          <a:pt x="288032" y="0"/>
                        </a:cubicBezTo>
                      </a:path>
                    </a:pathLst>
                  </a:custGeom>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5" name="内容占位符 2">
            <a:extLst>
              <a:ext uri="{FF2B5EF4-FFF2-40B4-BE49-F238E27FC236}">
                <a16:creationId xmlns:a16="http://schemas.microsoft.com/office/drawing/2014/main" id="{72392998-9E18-8942-825D-2293DF0A70D8}"/>
              </a:ext>
            </a:extLst>
          </p:cNvPr>
          <p:cNvSpPr>
            <a:spLocks noGrp="1"/>
          </p:cNvSpPr>
          <p:nvPr/>
        </p:nvSpPr>
        <p:spPr>
          <a:xfrm>
            <a:off x="6242397" y="1232756"/>
            <a:ext cx="4761656" cy="4847414"/>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硬件基础</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工作原理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编程本质</a:t>
            </a:r>
            <a:endParaRPr lang="en-US" altLang="zh-CN" sz="2400" b="1"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英伟达 </a:t>
            </a:r>
            <a:r>
              <a:rPr lang="en-US" altLang="zh-CN" sz="2400" b="1" dirty="0">
                <a:solidFill>
                  <a:srgbClr val="374154"/>
                </a:solidFill>
                <a:latin typeface="Gill Sans MT" panose="020B0502020104020203" pitchFamily="34" charset="0"/>
              </a:rPr>
              <a:t>GPU</a:t>
            </a:r>
            <a:r>
              <a:rPr lang="zh-CN" altLang="en-US" sz="2400" b="1" dirty="0">
                <a:solidFill>
                  <a:srgbClr val="374154"/>
                </a:solidFill>
                <a:latin typeface="Gill Sans MT" panose="020B0502020104020203" pitchFamily="34" charset="0"/>
              </a:rPr>
              <a:t> 架构</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从 </a:t>
            </a:r>
            <a:r>
              <a:rPr lang="en-US" altLang="zh-CN" sz="2000" dirty="0">
                <a:solidFill>
                  <a:srgbClr val="374154"/>
                </a:solidFill>
                <a:latin typeface="Gill Sans MT" panose="020B0502020104020203" pitchFamily="34" charset="0"/>
              </a:rPr>
              <a:t>Fermi</a:t>
            </a:r>
            <a:r>
              <a:rPr lang="zh-CN" altLang="en-US" sz="2000" dirty="0">
                <a:solidFill>
                  <a:srgbClr val="374154"/>
                </a:solidFill>
                <a:latin typeface="Gill Sans MT" panose="020B0502020104020203" pitchFamily="34" charset="0"/>
              </a:rPr>
              <a:t> 到 </a:t>
            </a:r>
            <a:r>
              <a:rPr lang="en-US" altLang="zh-CN" sz="2000" dirty="0">
                <a:solidFill>
                  <a:srgbClr val="374154"/>
                </a:solidFill>
                <a:latin typeface="Gill Sans MT" panose="020B0502020104020203" pitchFamily="34" charset="0"/>
              </a:rPr>
              <a:t>Hopper</a:t>
            </a:r>
            <a:r>
              <a:rPr lang="zh-CN" altLang="en-US" sz="2000" dirty="0">
                <a:solidFill>
                  <a:srgbClr val="374154"/>
                </a:solidFill>
                <a:latin typeface="Gill Sans MT" panose="020B0502020104020203" pitchFamily="34" charset="0"/>
              </a:rPr>
              <a:t> 架构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Tensor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Code</a:t>
            </a:r>
            <a:r>
              <a:rPr lang="zh-CN" altLang="en-US" sz="2000" dirty="0">
                <a:solidFill>
                  <a:srgbClr val="374154"/>
                </a:solidFill>
                <a:latin typeface="Gill Sans MT" panose="020B0502020104020203" pitchFamily="34" charset="0"/>
              </a:rPr>
              <a:t> 和 </a:t>
            </a:r>
            <a:r>
              <a:rPr lang="en-US" altLang="zh-CN" sz="2000" dirty="0">
                <a:solidFill>
                  <a:srgbClr val="374154"/>
                </a:solidFill>
                <a:latin typeface="Gill Sans MT" panose="020B0502020104020203" pitchFamily="34" charset="0"/>
              </a:rPr>
              <a:t>NVLink</a:t>
            </a:r>
            <a:r>
              <a:rPr lang="zh-CN" altLang="en-US" sz="2000" dirty="0">
                <a:solidFill>
                  <a:srgbClr val="374154"/>
                </a:solidFill>
                <a:latin typeface="Gill Sans MT" panose="020B0502020104020203" pitchFamily="34" charset="0"/>
              </a:rPr>
              <a:t> 详解</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en-US" altLang="zh-CN" sz="2000" b="1" dirty="0">
                <a:solidFill>
                  <a:srgbClr val="374154"/>
                </a:solidFill>
                <a:latin typeface="Gill Sans MT" panose="020B0502020104020203" pitchFamily="34" charset="0"/>
              </a:rPr>
              <a:t>GPU</a:t>
            </a:r>
            <a:r>
              <a:rPr lang="zh-CN" altLang="en-US" sz="2000" b="1" dirty="0">
                <a:solidFill>
                  <a:srgbClr val="374154"/>
                </a:solidFill>
                <a:latin typeface="Gill Sans MT" panose="020B0502020104020203" pitchFamily="34" charset="0"/>
              </a:rPr>
              <a:t> 图形处理流水线</a:t>
            </a:r>
            <a:endParaRPr lang="en-US" altLang="zh-CN" sz="20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图形流水线基础</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逻辑模块划分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图形处理算法到硬件</a:t>
            </a:r>
            <a:endParaRPr lang="en-US" altLang="zh-CN" sz="2000" dirty="0">
              <a:solidFill>
                <a:srgbClr val="374154"/>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0039876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881CA3F-EEA5-944F-B81B-901293789E2C}"/>
              </a:ext>
            </a:extLst>
          </p:cNvPr>
          <p:cNvSpPr>
            <a:spLocks noGrp="1"/>
          </p:cNvSpPr>
          <p:nvPr>
            <p:ph type="title"/>
          </p:nvPr>
        </p:nvSpPr>
        <p:spPr/>
        <p:txBody>
          <a:bodyPr/>
          <a:lstStyle/>
          <a:p>
            <a:r>
              <a:rPr lang="en-US" altLang="zh-CN" dirty="0"/>
              <a:t>Pascal</a:t>
            </a:r>
            <a:r>
              <a:rPr lang="zh-CN" altLang="en-US" dirty="0"/>
              <a:t> </a:t>
            </a:r>
            <a:r>
              <a:rPr lang="zh-CN" altLang="en-US" dirty="0">
                <a:latin typeface="Microsoft YaHei" panose="020B0503020204020204" pitchFamily="34" charset="-122"/>
                <a:ea typeface="Microsoft YaHei" panose="020B0503020204020204" pitchFamily="34" charset="-122"/>
              </a:rPr>
              <a:t>帕斯卡</a:t>
            </a:r>
            <a:r>
              <a:rPr lang="zh-CN" altLang="en-US" dirty="0"/>
              <a:t>架构</a:t>
            </a:r>
          </a:p>
        </p:txBody>
      </p:sp>
      <p:sp>
        <p:nvSpPr>
          <p:cNvPr id="6" name="内容占位符 5">
            <a:extLst>
              <a:ext uri="{FF2B5EF4-FFF2-40B4-BE49-F238E27FC236}">
                <a16:creationId xmlns:a16="http://schemas.microsoft.com/office/drawing/2014/main" id="{4884D45B-45A3-B940-B8C2-0CC004BFA4B6}"/>
              </a:ext>
            </a:extLst>
          </p:cNvPr>
          <p:cNvSpPr>
            <a:spLocks noGrp="1"/>
          </p:cNvSpPr>
          <p:nvPr>
            <p:ph sz="half" idx="1"/>
          </p:nvPr>
        </p:nvSpPr>
        <p:spPr>
          <a:xfrm>
            <a:off x="623636" y="1412776"/>
            <a:ext cx="3962578" cy="4608512"/>
          </a:xfrm>
        </p:spPr>
        <p:txBody>
          <a:bodyPr anchor="ctr"/>
          <a:lstStyle/>
          <a:p>
            <a:r>
              <a:rPr lang="zh-CN" altLang="en-US" dirty="0"/>
              <a:t>多机之间，采用</a:t>
            </a:r>
            <a:r>
              <a:rPr lang="en-US" altLang="zh-CN" dirty="0"/>
              <a:t>InfiniBand</a:t>
            </a:r>
            <a:r>
              <a:rPr lang="zh-CN" altLang="en-US" dirty="0"/>
              <a:t>和</a:t>
            </a:r>
            <a:r>
              <a:rPr lang="en-US" altLang="zh-CN" dirty="0"/>
              <a:t>100Gb Ethernet</a:t>
            </a:r>
            <a:r>
              <a:rPr lang="zh-CN" altLang="en-US" dirty="0"/>
              <a:t>通信，单机内单</a:t>
            </a:r>
            <a:r>
              <a:rPr lang="en-US" altLang="zh-CN" dirty="0"/>
              <a:t>GPU</a:t>
            </a:r>
            <a:r>
              <a:rPr lang="zh-CN" altLang="en-US" dirty="0"/>
              <a:t>到单机</a:t>
            </a:r>
            <a:r>
              <a:rPr lang="en-US" altLang="zh-CN" dirty="0"/>
              <a:t>8</a:t>
            </a:r>
            <a:r>
              <a:rPr lang="zh-CN" altLang="en-US" dirty="0"/>
              <a:t> </a:t>
            </a:r>
            <a:r>
              <a:rPr lang="en-US" altLang="zh-CN" dirty="0"/>
              <a:t>GPU</a:t>
            </a:r>
            <a:r>
              <a:rPr lang="zh-CN" altLang="en-US" dirty="0"/>
              <a:t>，</a:t>
            </a:r>
            <a:r>
              <a:rPr lang="en-US" altLang="zh-CN" dirty="0"/>
              <a:t>PCIe</a:t>
            </a:r>
            <a:r>
              <a:rPr lang="zh-CN" altLang="en-US" dirty="0"/>
              <a:t> 带宽成为瓶颈。</a:t>
            </a:r>
            <a:endParaRPr lang="en-US" altLang="zh-CN" dirty="0"/>
          </a:p>
          <a:p>
            <a:r>
              <a:rPr lang="en-US" altLang="zh-CN" dirty="0"/>
              <a:t>NVIDIA</a:t>
            </a:r>
            <a:r>
              <a:rPr lang="zh-CN" altLang="en-US" dirty="0"/>
              <a:t> 提供 </a:t>
            </a:r>
            <a:r>
              <a:rPr lang="en-US" altLang="zh-CN" dirty="0"/>
              <a:t>NVLink</a:t>
            </a:r>
            <a:r>
              <a:rPr lang="zh-CN" altLang="en-US" dirty="0"/>
              <a:t> 用以单机内多 </a:t>
            </a:r>
            <a:r>
              <a:rPr lang="en-US" altLang="zh-CN" dirty="0"/>
              <a:t>GPU</a:t>
            </a:r>
            <a:r>
              <a:rPr lang="zh-CN" altLang="en-US" dirty="0"/>
              <a:t> 内的点到点通信，带宽达到 </a:t>
            </a:r>
            <a:r>
              <a:rPr lang="en-US" altLang="zh-CN" dirty="0"/>
              <a:t>160GB/s, ~5</a:t>
            </a:r>
            <a:r>
              <a:rPr lang="zh-CN" altLang="en-US" dirty="0"/>
              <a:t> 倍 </a:t>
            </a:r>
            <a:r>
              <a:rPr lang="en-US" altLang="zh-CN" dirty="0"/>
              <a:t>PCIe 3 x 16</a:t>
            </a:r>
            <a:r>
              <a:rPr lang="zh-CN" altLang="en-US" dirty="0"/>
              <a:t>。</a:t>
            </a:r>
          </a:p>
        </p:txBody>
      </p:sp>
      <p:pic>
        <p:nvPicPr>
          <p:cNvPr id="7" name="图片 6">
            <a:extLst>
              <a:ext uri="{FF2B5EF4-FFF2-40B4-BE49-F238E27FC236}">
                <a16:creationId xmlns:a16="http://schemas.microsoft.com/office/drawing/2014/main" id="{7C4D4593-A54F-D94F-9CF1-3FD22A7B155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74245" y="1677756"/>
            <a:ext cx="6675426" cy="4343531"/>
          </a:xfrm>
          <a:prstGeom prst="rect">
            <a:avLst/>
          </a:prstGeom>
        </p:spPr>
      </p:pic>
    </p:spTree>
    <p:extLst>
      <p:ext uri="{BB962C8B-B14F-4D97-AF65-F5344CB8AC3E}">
        <p14:creationId xmlns:p14="http://schemas.microsoft.com/office/powerpoint/2010/main" val="3861619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Volta</a:t>
            </a:r>
            <a:r>
              <a:rPr kumimoji="1" lang="zh-CN" altLang="en-US" sz="9600" b="1" dirty="0">
                <a:solidFill>
                  <a:srgbClr val="91D150"/>
                </a:solidFill>
                <a:latin typeface="Futura Medium" panose="020B0602020204020303" pitchFamily="34" charset="-79"/>
                <a:cs typeface="Futura Medium" panose="020B0602020204020303" pitchFamily="34" charset="-79"/>
              </a:rPr>
              <a:t> 架构</a:t>
            </a:r>
          </a:p>
        </p:txBody>
      </p:sp>
    </p:spTree>
    <p:extLst>
      <p:ext uri="{BB962C8B-B14F-4D97-AF65-F5344CB8AC3E}">
        <p14:creationId xmlns:p14="http://schemas.microsoft.com/office/powerpoint/2010/main" val="2683368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1903DC-1ED8-744D-8C05-59432C5E6D33}"/>
              </a:ext>
            </a:extLst>
          </p:cNvPr>
          <p:cNvSpPr>
            <a:spLocks noGrp="1"/>
          </p:cNvSpPr>
          <p:nvPr>
            <p:ph type="title"/>
          </p:nvPr>
        </p:nvSpPr>
        <p:spPr/>
        <p:txBody>
          <a:bodyPr/>
          <a:lstStyle/>
          <a:p>
            <a:r>
              <a:rPr lang="en-US" altLang="zh-CN" dirty="0"/>
              <a:t>Volta</a:t>
            </a:r>
            <a:r>
              <a:rPr lang="zh-CN" altLang="en-US" dirty="0"/>
              <a:t> 伏特架构</a:t>
            </a:r>
            <a:endParaRPr kumimoji="1" lang="zh-CN" altLang="en-US" dirty="0"/>
          </a:p>
        </p:txBody>
      </p:sp>
      <p:sp>
        <p:nvSpPr>
          <p:cNvPr id="3" name="内容占位符 2">
            <a:extLst>
              <a:ext uri="{FF2B5EF4-FFF2-40B4-BE49-F238E27FC236}">
                <a16:creationId xmlns:a16="http://schemas.microsoft.com/office/drawing/2014/main" id="{364714EF-3DE6-F944-92EB-8341E41011D5}"/>
              </a:ext>
            </a:extLst>
          </p:cNvPr>
          <p:cNvSpPr>
            <a:spLocks noGrp="1"/>
          </p:cNvSpPr>
          <p:nvPr>
            <p:ph sz="half" idx="1"/>
          </p:nvPr>
        </p:nvSpPr>
        <p:spPr/>
        <p:txBody>
          <a:bodyPr/>
          <a:lstStyle/>
          <a:p>
            <a:r>
              <a:rPr lang="en-US" altLang="zh-CN" b="1" dirty="0"/>
              <a:t>CUDA Core</a:t>
            </a:r>
            <a:r>
              <a:rPr lang="zh-CN" altLang="en-US" b="1" dirty="0"/>
              <a:t>拆分</a:t>
            </a:r>
            <a:r>
              <a:rPr kumimoji="1" lang="zh-CN" altLang="en-US" b="1" dirty="0"/>
              <a:t>：</a:t>
            </a:r>
            <a:r>
              <a:rPr lang="zh-CN" altLang="en-US" dirty="0"/>
              <a:t>分离 </a:t>
            </a:r>
            <a:r>
              <a:rPr lang="en-US" altLang="zh-CN" dirty="0"/>
              <a:t>FPU</a:t>
            </a:r>
            <a:r>
              <a:rPr lang="zh-CN" altLang="en-US" dirty="0"/>
              <a:t> 和 </a:t>
            </a:r>
            <a:r>
              <a:rPr lang="en-US" altLang="zh-CN" dirty="0"/>
              <a:t>ALU</a:t>
            </a:r>
            <a:r>
              <a:rPr lang="zh-CN" altLang="en-US" dirty="0"/>
              <a:t>，取消 </a:t>
            </a:r>
            <a:r>
              <a:rPr lang="en-US" altLang="zh-CN" dirty="0"/>
              <a:t>CUDA</a:t>
            </a:r>
            <a:r>
              <a:rPr lang="zh-CN" altLang="en-US" dirty="0"/>
              <a:t> </a:t>
            </a:r>
            <a:r>
              <a:rPr lang="en-US" altLang="zh-CN" dirty="0"/>
              <a:t>Core</a:t>
            </a:r>
            <a:r>
              <a:rPr lang="zh-CN" altLang="en-US" dirty="0"/>
              <a:t>，一条指令可以同时执行不同计算；</a:t>
            </a:r>
            <a:endParaRPr lang="en-US" altLang="zh-CN" dirty="0"/>
          </a:p>
          <a:p>
            <a:r>
              <a:rPr lang="zh-CN" altLang="en-US" b="1" dirty="0"/>
              <a:t>独立线程调度：</a:t>
            </a:r>
            <a:r>
              <a:rPr lang="zh-CN" altLang="en-US" dirty="0"/>
              <a:t>改进</a:t>
            </a:r>
            <a:r>
              <a:rPr lang="en-US" altLang="zh-CN" dirty="0"/>
              <a:t>SIMT</a:t>
            </a:r>
            <a:r>
              <a:rPr lang="zh-CN" altLang="en-US" dirty="0"/>
              <a:t>模型架构，使得每个线程都有独立的</a:t>
            </a:r>
            <a:r>
              <a:rPr lang="en-US" altLang="zh-CN" dirty="0"/>
              <a:t>PC(Program Counter)</a:t>
            </a:r>
            <a:r>
              <a:rPr lang="zh-CN" altLang="en-US" dirty="0"/>
              <a:t> 和 </a:t>
            </a:r>
            <a:r>
              <a:rPr lang="en-US" altLang="zh-CN" dirty="0"/>
              <a:t>Stack;</a:t>
            </a:r>
          </a:p>
          <a:p>
            <a:r>
              <a:rPr lang="en-US" altLang="zh-CN" b="1" dirty="0"/>
              <a:t>Tensor Core</a:t>
            </a:r>
            <a:r>
              <a:rPr lang="zh-CN" altLang="en-US" b="1" dirty="0"/>
              <a:t>：</a:t>
            </a:r>
            <a:r>
              <a:rPr lang="zh-CN" altLang="en-US" dirty="0"/>
              <a:t>针对深度学习提供张量计算核心，专门针对卷积计算进行加速；</a:t>
            </a:r>
            <a:endParaRPr lang="en-US" altLang="zh-CN" dirty="0"/>
          </a:p>
          <a:p>
            <a:r>
              <a:rPr lang="en-US" altLang="zh-CN" b="1" dirty="0"/>
              <a:t>GRF &amp; Cache</a:t>
            </a:r>
            <a:r>
              <a:rPr lang="zh-CN" altLang="en-US" b="1" dirty="0"/>
              <a:t>：</a:t>
            </a:r>
            <a:r>
              <a:rPr lang="en-US" altLang="zh-CN" dirty="0"/>
              <a:t>Global memory</a:t>
            </a:r>
            <a:r>
              <a:rPr lang="zh-CN" altLang="en-US" dirty="0"/>
              <a:t> 访问也能享受 </a:t>
            </a:r>
            <a:r>
              <a:rPr lang="en-US" altLang="zh-CN" dirty="0"/>
              <a:t>highly banked cache</a:t>
            </a:r>
            <a:r>
              <a:rPr lang="zh-CN" altLang="en-US" dirty="0"/>
              <a:t> 加速；</a:t>
            </a:r>
            <a:endParaRPr lang="en-US" altLang="zh-CN" b="1" dirty="0"/>
          </a:p>
        </p:txBody>
      </p:sp>
      <p:pic>
        <p:nvPicPr>
          <p:cNvPr id="4" name="图片 3">
            <a:extLst>
              <a:ext uri="{FF2B5EF4-FFF2-40B4-BE49-F238E27FC236}">
                <a16:creationId xmlns:a16="http://schemas.microsoft.com/office/drawing/2014/main" id="{0D5C064C-4BBB-194C-8AE1-A9E5440C5602}"/>
              </a:ext>
            </a:extLst>
          </p:cNvPr>
          <p:cNvPicPr>
            <a:picLocks noChangeAspect="1"/>
          </p:cNvPicPr>
          <p:nvPr/>
        </p:nvPicPr>
        <p:blipFill>
          <a:blip r:embed="rId2"/>
          <a:stretch>
            <a:fillRect/>
          </a:stretch>
        </p:blipFill>
        <p:spPr>
          <a:xfrm>
            <a:off x="544396" y="4005064"/>
            <a:ext cx="11121949" cy="2468240"/>
          </a:xfrm>
          <a:prstGeom prst="rect">
            <a:avLst/>
          </a:prstGeom>
        </p:spPr>
      </p:pic>
    </p:spTree>
    <p:extLst>
      <p:ext uri="{BB962C8B-B14F-4D97-AF65-F5344CB8AC3E}">
        <p14:creationId xmlns:p14="http://schemas.microsoft.com/office/powerpoint/2010/main" val="1811562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D6863C1-5AD9-194D-9858-99FCF96C8A12}"/>
              </a:ext>
            </a:extLst>
          </p:cNvPr>
          <p:cNvSpPr>
            <a:spLocks noGrp="1"/>
          </p:cNvSpPr>
          <p:nvPr>
            <p:ph type="title"/>
          </p:nvPr>
        </p:nvSpPr>
        <p:spPr/>
        <p:txBody>
          <a:bodyPr/>
          <a:lstStyle/>
          <a:p>
            <a:r>
              <a:rPr lang="en-US" altLang="zh-CN" dirty="0"/>
              <a:t>Volta</a:t>
            </a:r>
            <a:r>
              <a:rPr lang="zh-CN" altLang="en-US" dirty="0"/>
              <a:t> 伏特架构</a:t>
            </a:r>
          </a:p>
        </p:txBody>
      </p:sp>
      <p:sp>
        <p:nvSpPr>
          <p:cNvPr id="10" name="内容占位符 2">
            <a:extLst>
              <a:ext uri="{FF2B5EF4-FFF2-40B4-BE49-F238E27FC236}">
                <a16:creationId xmlns:a16="http://schemas.microsoft.com/office/drawing/2014/main" id="{96A85A8D-5942-524F-8EE8-8BC19768D8D4}"/>
              </a:ext>
            </a:extLst>
          </p:cNvPr>
          <p:cNvSpPr>
            <a:spLocks noGrp="1"/>
          </p:cNvSpPr>
          <p:nvPr>
            <p:ph sz="half" idx="1"/>
          </p:nvPr>
        </p:nvSpPr>
        <p:spPr>
          <a:xfrm>
            <a:off x="409749" y="1340768"/>
            <a:ext cx="3026474" cy="4908274"/>
          </a:xfrm>
        </p:spPr>
        <p:txBody>
          <a:bodyPr anchor="ctr"/>
          <a:lstStyle/>
          <a:p>
            <a:r>
              <a:rPr kumimoji="1" lang="en-US" altLang="zh-CN" dirty="0">
                <a:latin typeface="Gill Sans MT" panose="020B0502020104020203" pitchFamily="34" charset="0"/>
              </a:rPr>
              <a:t>SM </a:t>
            </a:r>
            <a:r>
              <a:rPr kumimoji="1" lang="zh-CN" altLang="en-US" dirty="0">
                <a:latin typeface="Gill Sans MT" panose="020B0502020104020203" pitchFamily="34" charset="0"/>
              </a:rPr>
              <a:t>中包含：</a:t>
            </a:r>
          </a:p>
          <a:p>
            <a:pPr marL="582006" lvl="1" indent="-342900">
              <a:buFont typeface="+mj-lt"/>
              <a:buAutoNum type="arabicPeriod"/>
            </a:pPr>
            <a:r>
              <a:rPr kumimoji="1" lang="en-US" altLang="zh-CN" dirty="0">
                <a:latin typeface="Gill Sans MT" panose="020B0502020104020203" pitchFamily="34" charset="0"/>
              </a:rPr>
              <a:t>4 </a:t>
            </a:r>
            <a:r>
              <a:rPr kumimoji="1" lang="zh-CN" altLang="en-US" dirty="0">
                <a:latin typeface="Gill Sans MT" panose="020B0502020104020203" pitchFamily="34" charset="0"/>
              </a:rPr>
              <a:t>个 </a:t>
            </a:r>
            <a:r>
              <a:rPr kumimoji="1" lang="en-US" altLang="zh-CN" dirty="0">
                <a:latin typeface="Gill Sans MT" panose="020B0502020104020203" pitchFamily="34" charset="0"/>
              </a:rPr>
              <a:t>Warp Scheduler</a:t>
            </a:r>
          </a:p>
          <a:p>
            <a:pPr marL="582006" lvl="1" indent="-342900">
              <a:buFont typeface="+mj-lt"/>
              <a:buAutoNum type="arabicPeriod"/>
            </a:pPr>
            <a:r>
              <a:rPr kumimoji="1" lang="en-US" altLang="zh-CN" dirty="0">
                <a:latin typeface="Gill Sans MT" panose="020B0502020104020203" pitchFamily="34" charset="0"/>
              </a:rPr>
              <a:t>4 </a:t>
            </a:r>
            <a:r>
              <a:rPr kumimoji="1" lang="zh-CN" altLang="en-US" dirty="0">
                <a:latin typeface="Gill Sans MT" panose="020B0502020104020203" pitchFamily="34" charset="0"/>
              </a:rPr>
              <a:t>个 </a:t>
            </a:r>
            <a:r>
              <a:rPr kumimoji="1" lang="en-US" altLang="zh-CN" dirty="0">
                <a:latin typeface="Gill Sans MT" panose="020B0502020104020203" pitchFamily="34" charset="0"/>
              </a:rPr>
              <a:t>Dispatch Unit</a:t>
            </a:r>
          </a:p>
          <a:p>
            <a:pPr marL="582006" lvl="1" indent="-342900">
              <a:buFont typeface="+mj-lt"/>
              <a:buAutoNum type="arabicPeriod"/>
            </a:pPr>
            <a:r>
              <a:rPr kumimoji="1" lang="en-US" altLang="zh-CN" dirty="0">
                <a:latin typeface="Gill Sans MT" panose="020B0502020104020203" pitchFamily="34" charset="0"/>
              </a:rPr>
              <a:t>64 </a:t>
            </a:r>
            <a:r>
              <a:rPr kumimoji="1" lang="zh-CN" altLang="en-US" dirty="0">
                <a:latin typeface="Gill Sans MT" panose="020B0502020104020203" pitchFamily="34" charset="0"/>
              </a:rPr>
              <a:t>个 </a:t>
            </a:r>
            <a:r>
              <a:rPr kumimoji="1" lang="en-US" altLang="zh-CN" dirty="0">
                <a:latin typeface="Gill Sans MT" panose="020B0502020104020203" pitchFamily="34" charset="0"/>
              </a:rPr>
              <a:t>FP32 Core</a:t>
            </a:r>
            <a:endParaRPr kumimoji="1" lang="zh-CN" altLang="en-US" dirty="0">
              <a:latin typeface="Gill Sans MT" panose="020B0502020104020203" pitchFamily="34" charset="0"/>
            </a:endParaRPr>
          </a:p>
          <a:p>
            <a:pPr marL="582006" lvl="1" indent="-342900">
              <a:buFont typeface="+mj-lt"/>
              <a:buAutoNum type="arabicPeriod"/>
            </a:pPr>
            <a:r>
              <a:rPr kumimoji="1" lang="en-US" altLang="zh-CN" dirty="0">
                <a:latin typeface="Gill Sans MT" panose="020B0502020104020203" pitchFamily="34" charset="0"/>
              </a:rPr>
              <a:t>64 </a:t>
            </a:r>
            <a:r>
              <a:rPr kumimoji="1" lang="zh-CN" altLang="en-US" dirty="0">
                <a:latin typeface="Gill Sans MT" panose="020B0502020104020203" pitchFamily="34" charset="0"/>
              </a:rPr>
              <a:t>个 </a:t>
            </a:r>
            <a:r>
              <a:rPr kumimoji="1" lang="en-US" altLang="zh-CN" dirty="0">
                <a:latin typeface="Gill Sans MT" panose="020B0502020104020203" pitchFamily="34" charset="0"/>
              </a:rPr>
              <a:t>INT32 Core</a:t>
            </a:r>
            <a:endParaRPr kumimoji="1" lang="zh-CN" altLang="en-US" dirty="0">
              <a:latin typeface="Gill Sans MT" panose="020B0502020104020203" pitchFamily="34" charset="0"/>
            </a:endParaRPr>
          </a:p>
          <a:p>
            <a:pPr marL="582006" lvl="1" indent="-342900">
              <a:buFont typeface="+mj-lt"/>
              <a:buAutoNum type="arabicPeriod"/>
            </a:pPr>
            <a:r>
              <a:rPr kumimoji="1" lang="en-US" altLang="zh-CN" dirty="0">
                <a:latin typeface="Gill Sans MT" panose="020B0502020104020203" pitchFamily="34" charset="0"/>
              </a:rPr>
              <a:t>32 </a:t>
            </a:r>
            <a:r>
              <a:rPr kumimoji="1" lang="zh-CN" altLang="en-US" dirty="0">
                <a:latin typeface="Gill Sans MT" panose="020B0502020104020203" pitchFamily="34" charset="0"/>
              </a:rPr>
              <a:t>个 </a:t>
            </a:r>
            <a:r>
              <a:rPr kumimoji="1" lang="en-US" altLang="zh-CN" dirty="0">
                <a:latin typeface="Gill Sans MT" panose="020B0502020104020203" pitchFamily="34" charset="0"/>
              </a:rPr>
              <a:t>FP64 Core</a:t>
            </a:r>
            <a:endParaRPr kumimoji="1" lang="zh-CN" altLang="en-US" dirty="0">
              <a:latin typeface="Gill Sans MT" panose="020B0502020104020203" pitchFamily="34" charset="0"/>
            </a:endParaRPr>
          </a:p>
          <a:p>
            <a:pPr marL="582006" lvl="1" indent="-342900">
              <a:buFont typeface="+mj-lt"/>
              <a:buAutoNum type="arabicPeriod"/>
            </a:pPr>
            <a:r>
              <a:rPr kumimoji="1" lang="en-US" altLang="zh-CN" dirty="0">
                <a:latin typeface="Gill Sans MT" panose="020B0502020104020203" pitchFamily="34" charset="0"/>
              </a:rPr>
              <a:t>8 </a:t>
            </a:r>
            <a:r>
              <a:rPr kumimoji="1" lang="zh-CN" altLang="en-US" dirty="0">
                <a:latin typeface="Gill Sans MT" panose="020B0502020104020203" pitchFamily="34" charset="0"/>
              </a:rPr>
              <a:t>个 </a:t>
            </a:r>
            <a:r>
              <a:rPr kumimoji="1" lang="en-US" altLang="zh-CN" dirty="0">
                <a:latin typeface="Gill Sans MT" panose="020B0502020104020203" pitchFamily="34" charset="0"/>
              </a:rPr>
              <a:t>Tensor Core</a:t>
            </a:r>
            <a:endParaRPr kumimoji="1" lang="zh-CN" altLang="en-US" dirty="0">
              <a:latin typeface="Gill Sans MT" panose="020B0502020104020203" pitchFamily="34" charset="0"/>
            </a:endParaRPr>
          </a:p>
          <a:p>
            <a:pPr marL="582006" lvl="1" indent="-342900">
              <a:buFont typeface="+mj-lt"/>
              <a:buAutoNum type="arabicPeriod"/>
            </a:pPr>
            <a:r>
              <a:rPr kumimoji="1" lang="en-US" altLang="zh-CN" dirty="0">
                <a:latin typeface="Gill Sans MT" panose="020B0502020104020203" pitchFamily="34" charset="0"/>
              </a:rPr>
              <a:t>32 </a:t>
            </a:r>
            <a:r>
              <a:rPr kumimoji="1" lang="zh-CN" altLang="en-US" dirty="0">
                <a:latin typeface="Gill Sans MT" panose="020B0502020104020203" pitchFamily="34" charset="0"/>
              </a:rPr>
              <a:t>个 </a:t>
            </a:r>
            <a:r>
              <a:rPr kumimoji="1" lang="en-US" altLang="zh-CN" dirty="0">
                <a:latin typeface="Gill Sans MT" panose="020B0502020104020203" pitchFamily="34" charset="0"/>
              </a:rPr>
              <a:t>LD/ST Unit</a:t>
            </a:r>
            <a:endParaRPr kumimoji="1" lang="zh-CN" altLang="en-US" dirty="0">
              <a:latin typeface="Gill Sans MT" panose="020B0502020104020203" pitchFamily="34" charset="0"/>
            </a:endParaRPr>
          </a:p>
          <a:p>
            <a:pPr marL="582006" lvl="1" indent="-342900">
              <a:buFont typeface="+mj-lt"/>
              <a:buAutoNum type="arabicPeriod"/>
            </a:pPr>
            <a:r>
              <a:rPr kumimoji="1" lang="en-US" altLang="zh-CN" dirty="0">
                <a:latin typeface="Gill Sans MT" panose="020B0502020104020203" pitchFamily="34" charset="0"/>
              </a:rPr>
              <a:t>4 </a:t>
            </a:r>
            <a:r>
              <a:rPr kumimoji="1" lang="zh-CN" altLang="en-US" dirty="0">
                <a:latin typeface="Gill Sans MT" panose="020B0502020104020203" pitchFamily="34" charset="0"/>
              </a:rPr>
              <a:t>个 </a:t>
            </a:r>
            <a:r>
              <a:rPr kumimoji="1" lang="en-US" altLang="zh-CN" dirty="0">
                <a:latin typeface="Gill Sans MT" panose="020B0502020104020203" pitchFamily="34" charset="0"/>
              </a:rPr>
              <a:t>SFU</a:t>
            </a:r>
            <a:endParaRPr kumimoji="1" lang="zh-CN" altLang="en-US" sz="2000" dirty="0">
              <a:latin typeface="Gill Sans MT" panose="020B0502020104020203" pitchFamily="34" charset="0"/>
            </a:endParaRPr>
          </a:p>
        </p:txBody>
      </p:sp>
      <p:pic>
        <p:nvPicPr>
          <p:cNvPr id="2" name="图片 1">
            <a:extLst>
              <a:ext uri="{FF2B5EF4-FFF2-40B4-BE49-F238E27FC236}">
                <a16:creationId xmlns:a16="http://schemas.microsoft.com/office/drawing/2014/main" id="{8843E5C6-7A10-5A4F-A8D0-C1235DB2E3B6}"/>
              </a:ext>
            </a:extLst>
          </p:cNvPr>
          <p:cNvPicPr>
            <a:picLocks noChangeAspect="1"/>
          </p:cNvPicPr>
          <p:nvPr/>
        </p:nvPicPr>
        <p:blipFill>
          <a:blip r:embed="rId2"/>
          <a:stretch>
            <a:fillRect/>
          </a:stretch>
        </p:blipFill>
        <p:spPr>
          <a:xfrm>
            <a:off x="3579773" y="1515266"/>
            <a:ext cx="8007335" cy="4733776"/>
          </a:xfrm>
          <a:prstGeom prst="rect">
            <a:avLst/>
          </a:prstGeom>
        </p:spPr>
      </p:pic>
    </p:spTree>
    <p:extLst>
      <p:ext uri="{BB962C8B-B14F-4D97-AF65-F5344CB8AC3E}">
        <p14:creationId xmlns:p14="http://schemas.microsoft.com/office/powerpoint/2010/main" val="4130651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65A96E-7525-DA4E-AF25-FE826435DB0D}"/>
              </a:ext>
            </a:extLst>
          </p:cNvPr>
          <p:cNvSpPr>
            <a:spLocks noGrp="1"/>
          </p:cNvSpPr>
          <p:nvPr>
            <p:ph type="title"/>
          </p:nvPr>
        </p:nvSpPr>
        <p:spPr/>
        <p:txBody>
          <a:bodyPr/>
          <a:lstStyle/>
          <a:p>
            <a:r>
              <a:rPr lang="en-US" altLang="zh-CN" dirty="0"/>
              <a:t>Volta</a:t>
            </a:r>
            <a:r>
              <a:rPr lang="zh-CN" altLang="en-US" dirty="0"/>
              <a:t> 伏特架构</a:t>
            </a:r>
            <a:endParaRPr kumimoji="1" lang="zh-CN" altLang="en-US" dirty="0"/>
          </a:p>
        </p:txBody>
      </p:sp>
      <p:sp>
        <p:nvSpPr>
          <p:cNvPr id="3" name="内容占位符 2">
            <a:extLst>
              <a:ext uri="{FF2B5EF4-FFF2-40B4-BE49-F238E27FC236}">
                <a16:creationId xmlns:a16="http://schemas.microsoft.com/office/drawing/2014/main" id="{B99C0DF3-11AD-AA42-A9BB-17A58A58CE0F}"/>
              </a:ext>
            </a:extLst>
          </p:cNvPr>
          <p:cNvSpPr>
            <a:spLocks noGrp="1"/>
          </p:cNvSpPr>
          <p:nvPr>
            <p:ph sz="half" idx="1"/>
          </p:nvPr>
        </p:nvSpPr>
        <p:spPr>
          <a:xfrm>
            <a:off x="481757" y="1495552"/>
            <a:ext cx="5978802" cy="4908274"/>
          </a:xfrm>
        </p:spPr>
        <p:txBody>
          <a:bodyPr/>
          <a:lstStyle/>
          <a:p>
            <a:r>
              <a:rPr kumimoji="1" lang="en-US" altLang="zh-CN" dirty="0">
                <a:latin typeface="Gill Sans MT" panose="020B0502020104020203" pitchFamily="34" charset="0"/>
              </a:rPr>
              <a:t>SM </a:t>
            </a:r>
            <a:r>
              <a:rPr kumimoji="1" lang="zh-CN" altLang="en-US" dirty="0">
                <a:latin typeface="Gill Sans MT" panose="020B0502020104020203" pitchFamily="34" charset="0"/>
              </a:rPr>
              <a:t>中包含：</a:t>
            </a:r>
          </a:p>
          <a:p>
            <a:pPr marL="582006" lvl="1" indent="-342900">
              <a:buFont typeface="+mj-lt"/>
              <a:buAutoNum type="arabicPeriod"/>
            </a:pPr>
            <a:r>
              <a:rPr kumimoji="1" lang="en-US" altLang="zh-CN" dirty="0">
                <a:latin typeface="Gill Sans MT" panose="020B0502020104020203" pitchFamily="34" charset="0"/>
              </a:rPr>
              <a:t>4 </a:t>
            </a:r>
            <a:r>
              <a:rPr kumimoji="1" lang="zh-CN" altLang="en-US" dirty="0">
                <a:latin typeface="Gill Sans MT" panose="020B0502020104020203" pitchFamily="34" charset="0"/>
              </a:rPr>
              <a:t>个 </a:t>
            </a:r>
            <a:r>
              <a:rPr kumimoji="1" lang="en-US" altLang="zh-CN" dirty="0">
                <a:latin typeface="Gill Sans MT" panose="020B0502020104020203" pitchFamily="34" charset="0"/>
              </a:rPr>
              <a:t>Warp Scheduler</a:t>
            </a:r>
            <a:r>
              <a:rPr kumimoji="1" lang="zh-CN" altLang="en-US" dirty="0">
                <a:latin typeface="Gill Sans MT" panose="020B0502020104020203" pitchFamily="34" charset="0"/>
              </a:rPr>
              <a:t>，</a:t>
            </a:r>
            <a:r>
              <a:rPr kumimoji="1" lang="en-US" altLang="zh-CN" dirty="0">
                <a:latin typeface="Gill Sans MT" panose="020B0502020104020203" pitchFamily="34" charset="0"/>
              </a:rPr>
              <a:t>4 </a:t>
            </a:r>
            <a:r>
              <a:rPr kumimoji="1" lang="zh-CN" altLang="en-US" dirty="0">
                <a:latin typeface="Gill Sans MT" panose="020B0502020104020203" pitchFamily="34" charset="0"/>
              </a:rPr>
              <a:t>个 </a:t>
            </a:r>
            <a:r>
              <a:rPr kumimoji="1" lang="en-US" altLang="zh-CN" dirty="0">
                <a:latin typeface="Gill Sans MT" panose="020B0502020104020203" pitchFamily="34" charset="0"/>
              </a:rPr>
              <a:t>Dispatch Unit</a:t>
            </a:r>
          </a:p>
          <a:p>
            <a:pPr marL="582006" lvl="1" indent="-342900">
              <a:buFont typeface="+mj-lt"/>
              <a:buAutoNum type="arabicPeriod"/>
            </a:pPr>
            <a:r>
              <a:rPr kumimoji="1" lang="en-US" altLang="zh-CN" dirty="0">
                <a:latin typeface="Gill Sans MT" panose="020B0502020104020203" pitchFamily="34" charset="0"/>
              </a:rPr>
              <a:t>64 </a:t>
            </a:r>
            <a:r>
              <a:rPr kumimoji="1" lang="zh-CN" altLang="en-US" dirty="0">
                <a:latin typeface="Gill Sans MT" panose="020B0502020104020203" pitchFamily="34" charset="0"/>
              </a:rPr>
              <a:t>个 </a:t>
            </a:r>
            <a:r>
              <a:rPr kumimoji="1" lang="en-US" altLang="zh-CN" dirty="0">
                <a:latin typeface="Gill Sans MT" panose="020B0502020104020203" pitchFamily="34" charset="0"/>
              </a:rPr>
              <a:t>FP32 Core</a:t>
            </a:r>
            <a:r>
              <a:rPr kumimoji="1" lang="zh-CN" altLang="en-US" dirty="0">
                <a:latin typeface="Gill Sans MT" panose="020B0502020104020203" pitchFamily="34" charset="0"/>
              </a:rPr>
              <a:t>（</a:t>
            </a:r>
            <a:r>
              <a:rPr kumimoji="1" lang="en-US" altLang="zh-CN" dirty="0">
                <a:latin typeface="Gill Sans MT" panose="020B0502020104020203" pitchFamily="34" charset="0"/>
              </a:rPr>
              <a:t>4 * 16</a:t>
            </a:r>
            <a:r>
              <a:rPr kumimoji="1" lang="zh-CN" altLang="en-US" dirty="0">
                <a:latin typeface="Gill Sans MT" panose="020B0502020104020203" pitchFamily="34" charset="0"/>
              </a:rPr>
              <a:t>）</a:t>
            </a:r>
          </a:p>
          <a:p>
            <a:pPr marL="582006" lvl="1" indent="-342900">
              <a:buFont typeface="+mj-lt"/>
              <a:buAutoNum type="arabicPeriod"/>
            </a:pPr>
            <a:r>
              <a:rPr kumimoji="1" lang="en-US" altLang="zh-CN" dirty="0">
                <a:latin typeface="Gill Sans MT" panose="020B0502020104020203" pitchFamily="34" charset="0"/>
              </a:rPr>
              <a:t>64 </a:t>
            </a:r>
            <a:r>
              <a:rPr kumimoji="1" lang="zh-CN" altLang="en-US" dirty="0">
                <a:latin typeface="Gill Sans MT" panose="020B0502020104020203" pitchFamily="34" charset="0"/>
              </a:rPr>
              <a:t>个 </a:t>
            </a:r>
            <a:r>
              <a:rPr kumimoji="1" lang="en-US" altLang="zh-CN" dirty="0">
                <a:latin typeface="Gill Sans MT" panose="020B0502020104020203" pitchFamily="34" charset="0"/>
              </a:rPr>
              <a:t>INT32 Core</a:t>
            </a:r>
            <a:r>
              <a:rPr kumimoji="1" lang="zh-CN" altLang="en-US" dirty="0">
                <a:latin typeface="Gill Sans MT" panose="020B0502020104020203" pitchFamily="34" charset="0"/>
              </a:rPr>
              <a:t>（</a:t>
            </a:r>
            <a:r>
              <a:rPr kumimoji="1" lang="en-US" altLang="zh-CN" dirty="0">
                <a:latin typeface="Gill Sans MT" panose="020B0502020104020203" pitchFamily="34" charset="0"/>
              </a:rPr>
              <a:t>4 * 16</a:t>
            </a:r>
            <a:r>
              <a:rPr kumimoji="1" lang="zh-CN" altLang="en-US" dirty="0">
                <a:latin typeface="Gill Sans MT" panose="020B0502020104020203" pitchFamily="34" charset="0"/>
              </a:rPr>
              <a:t>）</a:t>
            </a:r>
          </a:p>
          <a:p>
            <a:pPr marL="582006" lvl="1" indent="-342900">
              <a:buFont typeface="+mj-lt"/>
              <a:buAutoNum type="arabicPeriod"/>
            </a:pPr>
            <a:r>
              <a:rPr kumimoji="1" lang="en-US" altLang="zh-CN" dirty="0">
                <a:latin typeface="Gill Sans MT" panose="020B0502020104020203" pitchFamily="34" charset="0"/>
              </a:rPr>
              <a:t>32 </a:t>
            </a:r>
            <a:r>
              <a:rPr kumimoji="1" lang="zh-CN" altLang="en-US" dirty="0">
                <a:latin typeface="Gill Sans MT" panose="020B0502020104020203" pitchFamily="34" charset="0"/>
              </a:rPr>
              <a:t>个 </a:t>
            </a:r>
            <a:r>
              <a:rPr kumimoji="1" lang="en-US" altLang="zh-CN" dirty="0">
                <a:latin typeface="Gill Sans MT" panose="020B0502020104020203" pitchFamily="34" charset="0"/>
              </a:rPr>
              <a:t>FP64 Core</a:t>
            </a:r>
            <a:r>
              <a:rPr kumimoji="1" lang="zh-CN" altLang="en-US" dirty="0">
                <a:latin typeface="Gill Sans MT" panose="020B0502020104020203" pitchFamily="34" charset="0"/>
              </a:rPr>
              <a:t>（</a:t>
            </a:r>
            <a:r>
              <a:rPr kumimoji="1" lang="en-US" altLang="zh-CN" dirty="0">
                <a:latin typeface="Gill Sans MT" panose="020B0502020104020203" pitchFamily="34" charset="0"/>
              </a:rPr>
              <a:t>4 * 8</a:t>
            </a:r>
            <a:r>
              <a:rPr kumimoji="1" lang="zh-CN" altLang="en-US" dirty="0">
                <a:latin typeface="Gill Sans MT" panose="020B0502020104020203" pitchFamily="34" charset="0"/>
              </a:rPr>
              <a:t>）</a:t>
            </a:r>
          </a:p>
          <a:p>
            <a:pPr marL="582006" lvl="1" indent="-342900">
              <a:buFont typeface="+mj-lt"/>
              <a:buAutoNum type="arabicPeriod"/>
            </a:pPr>
            <a:r>
              <a:rPr kumimoji="1" lang="en-US" altLang="zh-CN" dirty="0">
                <a:latin typeface="Gill Sans MT" panose="020B0502020104020203" pitchFamily="34" charset="0"/>
              </a:rPr>
              <a:t>8 </a:t>
            </a:r>
            <a:r>
              <a:rPr kumimoji="1" lang="zh-CN" altLang="en-US" dirty="0">
                <a:latin typeface="Gill Sans MT" panose="020B0502020104020203" pitchFamily="34" charset="0"/>
              </a:rPr>
              <a:t>个 </a:t>
            </a:r>
            <a:r>
              <a:rPr kumimoji="1" lang="en-US" altLang="zh-CN" dirty="0">
                <a:latin typeface="Gill Sans MT" panose="020B0502020104020203" pitchFamily="34" charset="0"/>
              </a:rPr>
              <a:t>Tensor Core </a:t>
            </a:r>
            <a:r>
              <a:rPr kumimoji="1" lang="zh-CN" altLang="en-US" dirty="0">
                <a:latin typeface="Gill Sans MT" panose="020B0502020104020203" pitchFamily="34" charset="0"/>
              </a:rPr>
              <a:t>（</a:t>
            </a:r>
            <a:r>
              <a:rPr kumimoji="1" lang="en-US" altLang="zh-CN" dirty="0">
                <a:latin typeface="Gill Sans MT" panose="020B0502020104020203" pitchFamily="34" charset="0"/>
              </a:rPr>
              <a:t>4 * 2</a:t>
            </a:r>
            <a:r>
              <a:rPr kumimoji="1" lang="zh-CN" altLang="en-US" dirty="0">
                <a:latin typeface="Gill Sans MT" panose="020B0502020104020203" pitchFamily="34" charset="0"/>
              </a:rPr>
              <a:t>）</a:t>
            </a:r>
          </a:p>
          <a:p>
            <a:pPr marL="582006" lvl="1" indent="-342900">
              <a:buFont typeface="+mj-lt"/>
              <a:buAutoNum type="arabicPeriod"/>
            </a:pPr>
            <a:r>
              <a:rPr kumimoji="1" lang="en-US" altLang="zh-CN" dirty="0">
                <a:latin typeface="Gill Sans MT" panose="020B0502020104020203" pitchFamily="34" charset="0"/>
              </a:rPr>
              <a:t>32 </a:t>
            </a:r>
            <a:r>
              <a:rPr kumimoji="1" lang="zh-CN" altLang="en-US" dirty="0">
                <a:latin typeface="Gill Sans MT" panose="020B0502020104020203" pitchFamily="34" charset="0"/>
              </a:rPr>
              <a:t>个 </a:t>
            </a:r>
            <a:r>
              <a:rPr kumimoji="1" lang="en-US" altLang="zh-CN" dirty="0">
                <a:latin typeface="Gill Sans MT" panose="020B0502020104020203" pitchFamily="34" charset="0"/>
              </a:rPr>
              <a:t>LD/ST Unit</a:t>
            </a:r>
            <a:r>
              <a:rPr kumimoji="1" lang="zh-CN" altLang="en-US" dirty="0">
                <a:latin typeface="Gill Sans MT" panose="020B0502020104020203" pitchFamily="34" charset="0"/>
              </a:rPr>
              <a:t>（</a:t>
            </a:r>
            <a:r>
              <a:rPr kumimoji="1" lang="en-US" altLang="zh-CN" dirty="0">
                <a:latin typeface="Gill Sans MT" panose="020B0502020104020203" pitchFamily="34" charset="0"/>
              </a:rPr>
              <a:t>4 * 8</a:t>
            </a:r>
            <a:r>
              <a:rPr kumimoji="1" lang="zh-CN" altLang="en-US" dirty="0">
                <a:latin typeface="Gill Sans MT" panose="020B0502020104020203" pitchFamily="34" charset="0"/>
              </a:rPr>
              <a:t>）</a:t>
            </a:r>
          </a:p>
          <a:p>
            <a:pPr marL="582006" lvl="1" indent="-342900">
              <a:buFont typeface="+mj-lt"/>
              <a:buAutoNum type="arabicPeriod"/>
            </a:pPr>
            <a:r>
              <a:rPr kumimoji="1" lang="en-US" altLang="zh-CN" dirty="0">
                <a:latin typeface="Gill Sans MT" panose="020B0502020104020203" pitchFamily="34" charset="0"/>
              </a:rPr>
              <a:t>4 </a:t>
            </a:r>
            <a:r>
              <a:rPr kumimoji="1" lang="zh-CN" altLang="en-US" dirty="0">
                <a:latin typeface="Gill Sans MT" panose="020B0502020104020203" pitchFamily="34" charset="0"/>
              </a:rPr>
              <a:t>个 </a:t>
            </a:r>
            <a:r>
              <a:rPr kumimoji="1" lang="en-US" altLang="zh-CN" dirty="0">
                <a:latin typeface="Gill Sans MT" panose="020B0502020104020203" pitchFamily="34" charset="0"/>
              </a:rPr>
              <a:t>SFU</a:t>
            </a:r>
          </a:p>
          <a:p>
            <a:pPr marL="239106" lvl="1" indent="-239106">
              <a:buFont typeface="+mj-lt"/>
              <a:buChar char="•"/>
            </a:pPr>
            <a:r>
              <a:rPr kumimoji="1" lang="en-US" altLang="zh-CN" sz="2000" dirty="0">
                <a:latin typeface="Gill Sans MT" panose="020B0502020104020203" pitchFamily="34" charset="0"/>
              </a:rPr>
              <a:t>FP32 </a:t>
            </a:r>
            <a:r>
              <a:rPr kumimoji="1" lang="zh-CN" altLang="en-US" sz="2000" dirty="0">
                <a:latin typeface="Gill Sans MT" panose="020B0502020104020203" pitchFamily="34" charset="0"/>
              </a:rPr>
              <a:t>和 </a:t>
            </a:r>
            <a:r>
              <a:rPr kumimoji="1" lang="en-US" altLang="zh-CN" sz="2000" dirty="0">
                <a:latin typeface="Gill Sans MT" panose="020B0502020104020203" pitchFamily="34" charset="0"/>
              </a:rPr>
              <a:t>INT32 </a:t>
            </a:r>
            <a:r>
              <a:rPr kumimoji="1" lang="zh-CN" altLang="en-US" sz="2000" dirty="0">
                <a:latin typeface="Gill Sans MT" panose="020B0502020104020203" pitchFamily="34" charset="0"/>
              </a:rPr>
              <a:t>两组运算单元独立出现在流水线中，</a:t>
            </a:r>
            <a:r>
              <a:rPr lang="zh-CN" altLang="en-US" dirty="0">
                <a:latin typeface="Gill Sans MT" panose="020B0502020104020203" pitchFamily="34" charset="0"/>
              </a:rPr>
              <a:t>每个 </a:t>
            </a:r>
            <a:r>
              <a:rPr lang="en-US" altLang="zh-CN" dirty="0">
                <a:latin typeface="Gill Sans MT" panose="020B0502020104020203" pitchFamily="34" charset="0"/>
              </a:rPr>
              <a:t>Cycle </a:t>
            </a:r>
            <a:r>
              <a:rPr lang="zh-CN" altLang="en-US" dirty="0">
                <a:latin typeface="Gill Sans MT" panose="020B0502020104020203" pitchFamily="34" charset="0"/>
              </a:rPr>
              <a:t>都可以同时执行 </a:t>
            </a:r>
            <a:r>
              <a:rPr lang="en-US" altLang="zh-CN" dirty="0">
                <a:latin typeface="Gill Sans MT" panose="020B0502020104020203" pitchFamily="34" charset="0"/>
              </a:rPr>
              <a:t>FP32 </a:t>
            </a:r>
            <a:r>
              <a:rPr lang="zh-CN" altLang="en-US" dirty="0">
                <a:latin typeface="Gill Sans MT" panose="020B0502020104020203" pitchFamily="34" charset="0"/>
              </a:rPr>
              <a:t>和 </a:t>
            </a:r>
            <a:r>
              <a:rPr lang="en-US" altLang="zh-CN" dirty="0">
                <a:latin typeface="Gill Sans MT" panose="020B0502020104020203" pitchFamily="34" charset="0"/>
              </a:rPr>
              <a:t>INT32 </a:t>
            </a:r>
            <a:r>
              <a:rPr lang="zh-CN" altLang="en-US" dirty="0">
                <a:latin typeface="Gill Sans MT" panose="020B0502020104020203" pitchFamily="34" charset="0"/>
              </a:rPr>
              <a:t>指令。</a:t>
            </a:r>
            <a:endParaRPr kumimoji="1" lang="zh-CN" altLang="en-US" sz="2000" dirty="0">
              <a:latin typeface="Gill Sans MT" panose="020B0502020104020203" pitchFamily="34" charset="0"/>
            </a:endParaRPr>
          </a:p>
        </p:txBody>
      </p:sp>
      <p:pic>
        <p:nvPicPr>
          <p:cNvPr id="5" name="图片 4">
            <a:extLst>
              <a:ext uri="{FF2B5EF4-FFF2-40B4-BE49-F238E27FC236}">
                <a16:creationId xmlns:a16="http://schemas.microsoft.com/office/drawing/2014/main" id="{8FA55C01-21C8-FE42-A72F-DECC7E4C0F0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78501" y="1412776"/>
            <a:ext cx="3759976" cy="4939241"/>
          </a:xfrm>
          <a:prstGeom prst="rect">
            <a:avLst/>
          </a:prstGeom>
        </p:spPr>
      </p:pic>
    </p:spTree>
    <p:extLst>
      <p:ext uri="{BB962C8B-B14F-4D97-AF65-F5344CB8AC3E}">
        <p14:creationId xmlns:p14="http://schemas.microsoft.com/office/powerpoint/2010/main" val="399263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2711E81-2083-8A45-AC4E-E6424807F136}"/>
              </a:ext>
            </a:extLst>
          </p:cNvPr>
          <p:cNvSpPr>
            <a:spLocks noGrp="1"/>
          </p:cNvSpPr>
          <p:nvPr>
            <p:ph type="title"/>
          </p:nvPr>
        </p:nvSpPr>
        <p:spPr/>
        <p:txBody>
          <a:bodyPr/>
          <a:lstStyle/>
          <a:p>
            <a:r>
              <a:rPr lang="en-US" altLang="zh-CN" dirty="0"/>
              <a:t>Volta</a:t>
            </a:r>
            <a:r>
              <a:rPr lang="zh-CN" altLang="en-US" dirty="0"/>
              <a:t> 伏特架构</a:t>
            </a:r>
          </a:p>
        </p:txBody>
      </p:sp>
      <p:sp>
        <p:nvSpPr>
          <p:cNvPr id="7" name="内容占位符 6">
            <a:extLst>
              <a:ext uri="{FF2B5EF4-FFF2-40B4-BE49-F238E27FC236}">
                <a16:creationId xmlns:a16="http://schemas.microsoft.com/office/drawing/2014/main" id="{73EBC53E-2A68-4640-8C23-A9B764EC691B}"/>
              </a:ext>
            </a:extLst>
          </p:cNvPr>
          <p:cNvSpPr>
            <a:spLocks noGrp="1"/>
          </p:cNvSpPr>
          <p:nvPr>
            <p:ph sz="half" idx="1"/>
          </p:nvPr>
        </p:nvSpPr>
        <p:spPr/>
        <p:txBody>
          <a:bodyPr/>
          <a:lstStyle/>
          <a:p>
            <a:r>
              <a:rPr lang="en-US" altLang="zh-CN" dirty="0"/>
              <a:t>GPU</a:t>
            </a:r>
            <a:r>
              <a:rPr lang="zh-CN" altLang="en-US" dirty="0"/>
              <a:t> 并行模式实现深度学习功能过于通用，最常见 </a:t>
            </a:r>
            <a:r>
              <a:rPr lang="en-US" altLang="zh-CN" dirty="0"/>
              <a:t>Conv/GEMM</a:t>
            </a:r>
            <a:r>
              <a:rPr lang="zh-CN" altLang="en-US" dirty="0"/>
              <a:t> 操作，依旧要被编码成 </a:t>
            </a:r>
            <a:r>
              <a:rPr lang="en-US" altLang="zh-CN" dirty="0"/>
              <a:t>FMA</a:t>
            </a:r>
            <a:r>
              <a:rPr lang="zh-CN" altLang="en-US" dirty="0"/>
              <a:t>，硬件层面还是需要把数据按：</a:t>
            </a:r>
            <a:r>
              <a:rPr lang="zh-CN" altLang="en-US" strike="sngStrike" dirty="0"/>
              <a:t>寄存器</a:t>
            </a:r>
            <a:r>
              <a:rPr lang="en-US" altLang="zh-CN" strike="sngStrike" dirty="0"/>
              <a:t>-ALU-</a:t>
            </a:r>
            <a:r>
              <a:rPr lang="zh-CN" altLang="en-US" strike="sngStrike" dirty="0"/>
              <a:t>寄存器</a:t>
            </a:r>
            <a:r>
              <a:rPr lang="en-US" altLang="zh-CN" strike="sngStrike" dirty="0"/>
              <a:t>-ALU-</a:t>
            </a:r>
            <a:r>
              <a:rPr lang="zh-CN" altLang="en-US" strike="sngStrike" dirty="0"/>
              <a:t>寄存器 </a:t>
            </a:r>
            <a:r>
              <a:rPr lang="zh-CN" altLang="en-US" dirty="0"/>
              <a:t>，方式来回搬运。</a:t>
            </a:r>
            <a:endParaRPr lang="en-US" altLang="zh-CN" dirty="0"/>
          </a:p>
          <a:p>
            <a:endParaRPr lang="en-US" altLang="zh-CN" dirty="0"/>
          </a:p>
          <a:p>
            <a:r>
              <a:rPr lang="zh-CN" altLang="en-US" dirty="0"/>
              <a:t>每个 </a:t>
            </a:r>
            <a:r>
              <a:rPr lang="en-US" altLang="zh-CN" dirty="0"/>
              <a:t>Tensor Core</a:t>
            </a:r>
            <a:r>
              <a:rPr lang="zh-CN" altLang="en-US" dirty="0"/>
              <a:t> 每周期能执行 </a:t>
            </a:r>
            <a:r>
              <a:rPr lang="en-US" altLang="zh-CN" dirty="0"/>
              <a:t>4x4x4</a:t>
            </a:r>
            <a:r>
              <a:rPr lang="zh-CN" altLang="en-US" dirty="0"/>
              <a:t>  </a:t>
            </a:r>
            <a:r>
              <a:rPr lang="en-US" altLang="zh-CN" dirty="0"/>
              <a:t>GEMM</a:t>
            </a:r>
            <a:r>
              <a:rPr lang="zh-CN" altLang="en-US" dirty="0"/>
              <a:t>，即 </a:t>
            </a:r>
            <a:r>
              <a:rPr lang="en-US" altLang="zh-CN" dirty="0"/>
              <a:t>64</a:t>
            </a:r>
            <a:r>
              <a:rPr lang="zh-CN" altLang="en-US" dirty="0"/>
              <a:t> 个 </a:t>
            </a:r>
            <a:r>
              <a:rPr lang="en-US" altLang="zh-CN" dirty="0"/>
              <a:t>FMA</a:t>
            </a:r>
            <a:r>
              <a:rPr lang="zh-CN" altLang="en-US" dirty="0"/>
              <a:t>。虽然只支持 </a:t>
            </a:r>
            <a:r>
              <a:rPr lang="en-US" altLang="zh-CN" dirty="0"/>
              <a:t>FP16</a:t>
            </a:r>
            <a:r>
              <a:rPr lang="zh-CN" altLang="en-US" dirty="0"/>
              <a:t> 数据，但输出可以是 </a:t>
            </a:r>
            <a:r>
              <a:rPr lang="en-US" altLang="zh-CN" dirty="0"/>
              <a:t>FP32</a:t>
            </a:r>
            <a:r>
              <a:rPr lang="zh-CN" altLang="en-US" dirty="0"/>
              <a:t>，相当于 </a:t>
            </a:r>
            <a:r>
              <a:rPr lang="en-US" altLang="zh-CN" dirty="0"/>
              <a:t>64</a:t>
            </a:r>
            <a:r>
              <a:rPr lang="zh-CN" altLang="en-US" dirty="0"/>
              <a:t> 个 </a:t>
            </a:r>
            <a:r>
              <a:rPr lang="en-US" altLang="zh-CN" dirty="0"/>
              <a:t>FP32 ALU</a:t>
            </a:r>
            <a:r>
              <a:rPr lang="zh-CN" altLang="en-US" dirty="0"/>
              <a:t> 提供算力，能耗上还有优势。</a:t>
            </a:r>
            <a:br>
              <a:rPr lang="zh-CN" altLang="en-US" dirty="0"/>
            </a:br>
            <a:endParaRPr lang="zh-CN" altLang="en-US" dirty="0"/>
          </a:p>
        </p:txBody>
      </p:sp>
      <p:pic>
        <p:nvPicPr>
          <p:cNvPr id="2" name="图片 1">
            <a:extLst>
              <a:ext uri="{FF2B5EF4-FFF2-40B4-BE49-F238E27FC236}">
                <a16:creationId xmlns:a16="http://schemas.microsoft.com/office/drawing/2014/main" id="{0DD2F7CB-6E63-BD4B-B0DB-18094F73083D}"/>
              </a:ext>
            </a:extLst>
          </p:cNvPr>
          <p:cNvPicPr>
            <a:picLocks noChangeAspect="1"/>
          </p:cNvPicPr>
          <p:nvPr/>
        </p:nvPicPr>
        <p:blipFill>
          <a:blip r:embed="rId2"/>
          <a:stretch>
            <a:fillRect/>
          </a:stretch>
        </p:blipFill>
        <p:spPr>
          <a:xfrm>
            <a:off x="2243931" y="4209504"/>
            <a:ext cx="7708900" cy="1955800"/>
          </a:xfrm>
          <a:prstGeom prst="rect">
            <a:avLst/>
          </a:prstGeom>
        </p:spPr>
      </p:pic>
    </p:spTree>
    <p:extLst>
      <p:ext uri="{BB962C8B-B14F-4D97-AF65-F5344CB8AC3E}">
        <p14:creationId xmlns:p14="http://schemas.microsoft.com/office/powerpoint/2010/main" val="272302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5E2C4A-0B70-7641-AB86-0F5947210302}"/>
              </a:ext>
            </a:extLst>
          </p:cNvPr>
          <p:cNvSpPr>
            <a:spLocks noGrp="1"/>
          </p:cNvSpPr>
          <p:nvPr>
            <p:ph type="title"/>
          </p:nvPr>
        </p:nvSpPr>
        <p:spPr/>
        <p:txBody>
          <a:bodyPr/>
          <a:lstStyle/>
          <a:p>
            <a:r>
              <a:rPr lang="en-US" altLang="zh-CN" dirty="0"/>
              <a:t>Volta</a:t>
            </a:r>
            <a:r>
              <a:rPr lang="zh-CN" altLang="en-US" dirty="0"/>
              <a:t> 伏特架构</a:t>
            </a:r>
            <a:endParaRPr kumimoji="1" lang="zh-CN" altLang="en-US" dirty="0"/>
          </a:p>
        </p:txBody>
      </p:sp>
      <p:pic>
        <p:nvPicPr>
          <p:cNvPr id="5" name="图片 4">
            <a:extLst>
              <a:ext uri="{FF2B5EF4-FFF2-40B4-BE49-F238E27FC236}">
                <a16:creationId xmlns:a16="http://schemas.microsoft.com/office/drawing/2014/main" id="{4061F6B9-6311-4E46-AB92-203EED8FBE2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3636" y="1340768"/>
            <a:ext cx="4179991" cy="2227044"/>
          </a:xfrm>
          <a:prstGeom prst="rect">
            <a:avLst/>
          </a:prstGeom>
        </p:spPr>
      </p:pic>
      <p:pic>
        <p:nvPicPr>
          <p:cNvPr id="6" name="图片 5">
            <a:extLst>
              <a:ext uri="{FF2B5EF4-FFF2-40B4-BE49-F238E27FC236}">
                <a16:creationId xmlns:a16="http://schemas.microsoft.com/office/drawing/2014/main" id="{941EAEC3-AD4D-4443-A705-00CF7B422BA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0418" y="3933056"/>
            <a:ext cx="4214989" cy="22270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图片 2">
            <a:extLst>
              <a:ext uri="{FF2B5EF4-FFF2-40B4-BE49-F238E27FC236}">
                <a16:creationId xmlns:a16="http://schemas.microsoft.com/office/drawing/2014/main" id="{EEA4A5FE-2050-964C-9CCD-B2AF090CA702}"/>
              </a:ext>
            </a:extLst>
          </p:cNvPr>
          <p:cNvPicPr>
            <a:picLocks noChangeAspect="1"/>
          </p:cNvPicPr>
          <p:nvPr/>
        </p:nvPicPr>
        <p:blipFill>
          <a:blip r:embed="rId4"/>
          <a:stretch>
            <a:fillRect/>
          </a:stretch>
        </p:blipFill>
        <p:spPr>
          <a:xfrm>
            <a:off x="6098381" y="1325933"/>
            <a:ext cx="4695355" cy="46953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矩形 3">
            <a:extLst>
              <a:ext uri="{FF2B5EF4-FFF2-40B4-BE49-F238E27FC236}">
                <a16:creationId xmlns:a16="http://schemas.microsoft.com/office/drawing/2014/main" id="{0C24E87E-2E75-E047-B1A9-704EAD555CAC}"/>
              </a:ext>
            </a:extLst>
          </p:cNvPr>
          <p:cNvSpPr/>
          <p:nvPr/>
        </p:nvSpPr>
        <p:spPr>
          <a:xfrm>
            <a:off x="6890469" y="5809098"/>
            <a:ext cx="3326616" cy="369332"/>
          </a:xfrm>
          <a:prstGeom prst="rect">
            <a:avLst/>
          </a:prstGeom>
        </p:spPr>
        <p:txBody>
          <a:bodyPr wrap="none">
            <a:spAutoFit/>
          </a:bodyPr>
          <a:lstStyle/>
          <a:p>
            <a:r>
              <a:rPr lang="zh-CN" altLang="en-US" dirty="0">
                <a:solidFill>
                  <a:srgbClr val="374154"/>
                </a:solidFill>
                <a:latin typeface="Gill Sans MT" panose="020B0502020104020203" pitchFamily="34" charset="0"/>
              </a:rPr>
              <a:t>Tesla V100 Powered DGX Station</a:t>
            </a:r>
          </a:p>
        </p:txBody>
      </p:sp>
    </p:spTree>
    <p:extLst>
      <p:ext uri="{BB962C8B-B14F-4D97-AF65-F5344CB8AC3E}">
        <p14:creationId xmlns:p14="http://schemas.microsoft.com/office/powerpoint/2010/main" val="1148056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5E2C4A-0B70-7641-AB86-0F5947210302}"/>
              </a:ext>
            </a:extLst>
          </p:cNvPr>
          <p:cNvSpPr>
            <a:spLocks noGrp="1"/>
          </p:cNvSpPr>
          <p:nvPr>
            <p:ph type="title"/>
          </p:nvPr>
        </p:nvSpPr>
        <p:spPr/>
        <p:txBody>
          <a:bodyPr/>
          <a:lstStyle/>
          <a:p>
            <a:r>
              <a:rPr lang="en-US" altLang="zh-CN" dirty="0"/>
              <a:t>Volta</a:t>
            </a:r>
            <a:r>
              <a:rPr lang="zh-CN" altLang="en-US" dirty="0"/>
              <a:t> 伏特架构</a:t>
            </a:r>
            <a:endParaRPr kumimoji="1" lang="zh-CN" altLang="en-US" dirty="0"/>
          </a:p>
        </p:txBody>
      </p:sp>
      <p:pic>
        <p:nvPicPr>
          <p:cNvPr id="7" name="图片 6">
            <a:extLst>
              <a:ext uri="{FF2B5EF4-FFF2-40B4-BE49-F238E27FC236}">
                <a16:creationId xmlns:a16="http://schemas.microsoft.com/office/drawing/2014/main" id="{9BA5848A-05E4-BE47-B096-DD43DC56D63F}"/>
              </a:ext>
            </a:extLst>
          </p:cNvPr>
          <p:cNvPicPr>
            <a:picLocks noChangeAspect="1"/>
          </p:cNvPicPr>
          <p:nvPr/>
        </p:nvPicPr>
        <p:blipFill>
          <a:blip r:embed="rId2"/>
          <a:stretch>
            <a:fillRect/>
          </a:stretch>
        </p:blipFill>
        <p:spPr>
          <a:xfrm>
            <a:off x="655563" y="1391477"/>
            <a:ext cx="10781180" cy="4771064"/>
          </a:xfrm>
          <a:prstGeom prst="roundRect">
            <a:avLst>
              <a:gd name="adj" fmla="val 6395"/>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8188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462A6BA-7558-4B4A-B2AE-350B0E125CEF}"/>
              </a:ext>
            </a:extLst>
          </p:cNvPr>
          <p:cNvSpPr>
            <a:spLocks noGrp="1"/>
          </p:cNvSpPr>
          <p:nvPr>
            <p:ph type="title"/>
          </p:nvPr>
        </p:nvSpPr>
        <p:spPr/>
        <p:txBody>
          <a:bodyPr/>
          <a:lstStyle/>
          <a:p>
            <a:r>
              <a:rPr lang="en-US" altLang="zh-CN" dirty="0"/>
              <a:t>Reference</a:t>
            </a:r>
            <a:r>
              <a:rPr lang="zh-CN" altLang="en-US" dirty="0"/>
              <a:t> 引用</a:t>
            </a:r>
            <a:r>
              <a:rPr lang="en-US" altLang="zh-CN" dirty="0"/>
              <a:t>&amp;</a:t>
            </a:r>
            <a:r>
              <a:rPr lang="zh-CN" altLang="en-US" dirty="0"/>
              <a:t>参考</a:t>
            </a:r>
          </a:p>
        </p:txBody>
      </p:sp>
      <p:sp>
        <p:nvSpPr>
          <p:cNvPr id="5" name="内容占位符 4">
            <a:extLst>
              <a:ext uri="{FF2B5EF4-FFF2-40B4-BE49-F238E27FC236}">
                <a16:creationId xmlns:a16="http://schemas.microsoft.com/office/drawing/2014/main" id="{994844B2-C912-F74E-91E5-81709FD9C89A}"/>
              </a:ext>
            </a:extLst>
          </p:cNvPr>
          <p:cNvSpPr>
            <a:spLocks noGrp="1"/>
          </p:cNvSpPr>
          <p:nvPr>
            <p:ph sz="half" idx="1"/>
          </p:nvPr>
        </p:nvSpPr>
        <p:spPr>
          <a:xfrm>
            <a:off x="481757" y="1484784"/>
            <a:ext cx="11091370" cy="4525736"/>
          </a:xfrm>
        </p:spPr>
        <p:txBody>
          <a:bodyPr/>
          <a:lstStyle/>
          <a:p>
            <a:r>
              <a:rPr lang="en-US" altLang="zh-CN" dirty="0">
                <a:hlinkClick r:id="rId2"/>
              </a:rPr>
              <a:t>https://zhuanlan.zhihu.com/p/413145211</a:t>
            </a:r>
            <a:r>
              <a:rPr lang="zh-CN" altLang="en-US" dirty="0"/>
              <a:t> 英伟达</a:t>
            </a:r>
            <a:r>
              <a:rPr lang="en-US" altLang="zh-CN" dirty="0"/>
              <a:t>GPU</a:t>
            </a:r>
            <a:r>
              <a:rPr lang="zh-CN" altLang="en-US" dirty="0"/>
              <a:t>架构演进近十年，从费米到安培</a:t>
            </a:r>
          </a:p>
          <a:p>
            <a:pPr latinLnBrk="1"/>
            <a:r>
              <a:rPr lang="en-US" altLang="zh-CN" dirty="0">
                <a:hlinkClick r:id="rId3"/>
              </a:rPr>
              <a:t>https://blog.csdn.net/daijingxin/article/details/115042353</a:t>
            </a:r>
            <a:r>
              <a:rPr lang="zh-CN" altLang="en-US" dirty="0"/>
              <a:t> </a:t>
            </a:r>
            <a:r>
              <a:rPr lang="en-US" altLang="zh-CN" dirty="0"/>
              <a:t>NVIDA GPU</a:t>
            </a:r>
            <a:r>
              <a:rPr lang="zh-CN" altLang="en-US" dirty="0"/>
              <a:t>架构演进</a:t>
            </a:r>
            <a:endParaRPr lang="en-US" altLang="zh-CN" dirty="0"/>
          </a:p>
          <a:p>
            <a:pPr latinLnBrk="1"/>
            <a:r>
              <a:rPr lang="en-US" altLang="zh-CN" dirty="0">
                <a:hlinkClick r:id="rId4"/>
              </a:rPr>
              <a:t>https://zhuanlan.zhihu.com/p/258196004?utm_id=0</a:t>
            </a:r>
            <a:r>
              <a:rPr lang="zh-CN" altLang="en-US" dirty="0"/>
              <a:t> </a:t>
            </a:r>
            <a:r>
              <a:rPr lang="en-US" altLang="zh-CN" dirty="0"/>
              <a:t>NVIDIA GPU</a:t>
            </a:r>
            <a:r>
              <a:rPr lang="zh-CN" altLang="en-US" dirty="0"/>
              <a:t>的一些解析（一）</a:t>
            </a:r>
          </a:p>
          <a:p>
            <a:pPr latinLnBrk="1"/>
            <a:r>
              <a:rPr lang="en-US" altLang="zh-CN" dirty="0">
                <a:hlinkClick r:id="rId5"/>
              </a:rPr>
              <a:t>https://www.bilibili.com/video/BV1cB4y1Q75r</a:t>
            </a:r>
            <a:r>
              <a:rPr lang="zh-CN" altLang="en-US" dirty="0"/>
              <a:t> 技术分享：英伟达</a:t>
            </a:r>
            <a:r>
              <a:rPr lang="en-US" altLang="zh-CN" dirty="0"/>
              <a:t>GPU</a:t>
            </a:r>
            <a:r>
              <a:rPr lang="zh-CN" altLang="en-US" dirty="0"/>
              <a:t>架构演进</a:t>
            </a:r>
            <a:r>
              <a:rPr lang="en-US" altLang="zh-CN" dirty="0"/>
              <a:t>(2010-2022)</a:t>
            </a:r>
          </a:p>
          <a:p>
            <a:pPr latinLnBrk="1"/>
            <a:r>
              <a:rPr lang="en-US" altLang="zh-CN" dirty="0">
                <a:hlinkClick r:id="rId6"/>
              </a:rPr>
              <a:t>https://www.nvidia.com/en-us/data-center/resources/pascal-architecture-whitepaper/</a:t>
            </a:r>
            <a:endParaRPr lang="en-US" altLang="zh-CN" dirty="0"/>
          </a:p>
          <a:p>
            <a:pPr latinLnBrk="1"/>
            <a:r>
              <a:rPr lang="en-US" altLang="zh-CN" dirty="0">
                <a:hlinkClick r:id="rId7"/>
              </a:rPr>
              <a:t>https://images.nvidia.com/aem-dam/en-zz/Solutions/design-visualization/technologies/turing-architecture/NVIDIA-Turing-Architecture-Whitepaper.pdf</a:t>
            </a:r>
            <a:endParaRPr lang="en-US" altLang="zh-CN" dirty="0"/>
          </a:p>
          <a:p>
            <a:pPr latinLnBrk="1"/>
            <a:r>
              <a:rPr lang="en-US" altLang="zh-CN" dirty="0">
                <a:hlinkClick r:id="rId8"/>
              </a:rPr>
              <a:t>https://resources.nvidia.com/en-us-tensor-core</a:t>
            </a:r>
            <a:endParaRPr lang="en-US" altLang="zh-CN" dirty="0"/>
          </a:p>
          <a:p>
            <a:pPr latinLnBrk="1"/>
            <a:r>
              <a:rPr lang="en-US" altLang="zh-CN" dirty="0">
                <a:hlinkClick r:id="rId9"/>
              </a:rPr>
              <a:t>https://www.hpctech.co.jp/catalog/gtc22-whitepaper-hopper_v1.01.pdf</a:t>
            </a:r>
            <a:endParaRPr lang="en-US" altLang="zh-CN" dirty="0"/>
          </a:p>
          <a:p>
            <a:pPr latinLnBrk="1"/>
            <a:r>
              <a:rPr lang="en-US" altLang="zh-CN" dirty="0">
                <a:hlinkClick r:id="rId10"/>
              </a:rPr>
              <a:t>https://www.microway.com/download/whitepaper/NVIDIA_Maxwell_GM204_Architecture_Whitepaper.pdf</a:t>
            </a:r>
            <a:endParaRPr lang="en-US" altLang="zh-CN" dirty="0"/>
          </a:p>
          <a:p>
            <a:pPr latinLnBrk="1"/>
            <a:r>
              <a:rPr lang="en-US" altLang="zh-CN" dirty="0">
                <a:hlinkClick r:id="rId11"/>
              </a:rPr>
              <a:t>https://developer.nvidia.com/maxwell-compute-architecture</a:t>
            </a:r>
            <a:endParaRPr lang="en-US" altLang="zh-CN" dirty="0"/>
          </a:p>
          <a:p>
            <a:pPr latinLnBrk="1"/>
            <a:r>
              <a:rPr lang="en-US" altLang="zh-CN" dirty="0">
                <a:hlinkClick r:id="rId12"/>
              </a:rPr>
              <a:t>https://www.nvidia.com/content/dam/en-zz/Solutions/Data-Center/tesla-product-literature/NVIDIA-Kepler-GK110-GK210-Architecture-Whitepaper.pdf</a:t>
            </a:r>
            <a:endParaRPr lang="en-US" altLang="zh-CN" dirty="0"/>
          </a:p>
          <a:p>
            <a:pPr latinLnBrk="1"/>
            <a:r>
              <a:rPr lang="en-US" altLang="zh-CN" dirty="0">
                <a:hlinkClick r:id="rId13"/>
              </a:rPr>
              <a:t>https://github.com/g-truc/sdk/blob/master/documentation/hardware/nvidia/2012%20-%20Kepler/NVIDIA-Kepler-GK110-Architecture-Whitepaper.pdf</a:t>
            </a:r>
            <a:endParaRPr lang="en-US" altLang="zh-CN" dirty="0"/>
          </a:p>
          <a:p>
            <a:pPr latinLnBrk="1"/>
            <a:r>
              <a:rPr lang="en-US" altLang="zh-CN" dirty="0">
                <a:hlinkClick r:id="rId14"/>
              </a:rPr>
              <a:t>https://www.dell.com/learn/aw/en/awbsdt1/shared-content~data-sheets~en/documents~nvidia-fermi-compute-architecture-whitepaper-en.pdf</a:t>
            </a:r>
            <a:endParaRPr lang="en-US" altLang="zh-CN" dirty="0"/>
          </a:p>
        </p:txBody>
      </p:sp>
    </p:spTree>
    <p:extLst>
      <p:ext uri="{BB962C8B-B14F-4D97-AF65-F5344CB8AC3E}">
        <p14:creationId xmlns:p14="http://schemas.microsoft.com/office/powerpoint/2010/main" val="33327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377285" y="1484784"/>
            <a:ext cx="4761656" cy="4392488"/>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14350" indent="-514350">
              <a:buFont typeface="+mj-lt"/>
              <a:buAutoNum type="arabicPeriod" startAt="3"/>
            </a:pP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图形处理</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逻辑模块划分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算法到 </a:t>
            </a: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硬件</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的软件栈</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图形流水线基础</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流水线不可编译单元</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光线跟踪流水线</a:t>
            </a:r>
            <a:endParaRPr lang="en-US" altLang="zh-CN" sz="2400" dirty="0">
              <a:solidFill>
                <a:srgbClr val="374154"/>
              </a:solidFill>
              <a:latin typeface="Gill Sans MT" panose="020B0502020104020203" pitchFamily="34" charset="0"/>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412776"/>
            <a:ext cx="4761656" cy="4680520"/>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硬件基础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工作原理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编程本质</a:t>
            </a:r>
            <a:endParaRPr lang="en-US" altLang="zh-CN" sz="2800" b="1" dirty="0">
              <a:solidFill>
                <a:srgbClr val="374154"/>
              </a:solidFill>
              <a:latin typeface="Gill Sans MT" panose="020B0502020104020203" pitchFamily="34" charset="0"/>
            </a:endParaRPr>
          </a:p>
          <a:p>
            <a:pPr marL="457200" indent="-457200">
              <a:buFont typeface="+mj-lt"/>
              <a:buAutoNum type="arabicPeriod"/>
            </a:pPr>
            <a:r>
              <a:rPr lang="zh-CN" altLang="en-US" sz="2800" b="1" dirty="0">
                <a:solidFill>
                  <a:srgbClr val="374154"/>
                </a:solidFill>
                <a:latin typeface="Gill Sans MT" panose="020B0502020104020203" pitchFamily="34" charset="0"/>
              </a:rPr>
              <a:t>英伟达 </a:t>
            </a: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架构</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基础概念</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91D150"/>
                </a:solidFill>
                <a:latin typeface="Gill Sans MT" panose="020B0502020104020203" pitchFamily="34" charset="0"/>
              </a:rPr>
              <a:t>从 </a:t>
            </a:r>
            <a:r>
              <a:rPr lang="en-US" altLang="zh-CN" sz="2400" dirty="0">
                <a:solidFill>
                  <a:srgbClr val="91D150"/>
                </a:solidFill>
                <a:latin typeface="Gill Sans MT" panose="020B0502020104020203" pitchFamily="34" charset="0"/>
              </a:rPr>
              <a:t>Fermi</a:t>
            </a:r>
            <a:r>
              <a:rPr lang="zh-CN" altLang="en-US" sz="2400" dirty="0">
                <a:solidFill>
                  <a:srgbClr val="91D150"/>
                </a:solidFill>
                <a:latin typeface="Gill Sans MT" panose="020B0502020104020203" pitchFamily="34" charset="0"/>
              </a:rPr>
              <a:t> 到 </a:t>
            </a:r>
            <a:r>
              <a:rPr lang="en-US" altLang="zh-CN" sz="2400" dirty="0">
                <a:solidFill>
                  <a:srgbClr val="91D150"/>
                </a:solidFill>
                <a:latin typeface="Gill Sans MT" panose="020B0502020104020203" pitchFamily="34" charset="0"/>
              </a:rPr>
              <a:t>Pascal</a:t>
            </a:r>
            <a:r>
              <a:rPr lang="zh-CN" altLang="en-US" sz="2400" dirty="0">
                <a:solidFill>
                  <a:srgbClr val="91D150"/>
                </a:solidFill>
                <a:latin typeface="Gill Sans MT" panose="020B0502020104020203" pitchFamily="34" charset="0"/>
              </a:rPr>
              <a:t> 架构</a:t>
            </a:r>
            <a:endParaRPr lang="en-US" altLang="zh-CN" sz="2400" dirty="0">
              <a:solidFill>
                <a:srgbClr val="91D150"/>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Volta</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Hopper</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Tensor</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Code</a:t>
            </a:r>
            <a:r>
              <a:rPr lang="zh-CN" altLang="en-US" sz="2400" dirty="0">
                <a:solidFill>
                  <a:srgbClr val="374154"/>
                </a:solidFill>
                <a:latin typeface="Gill Sans MT" panose="020B0502020104020203" pitchFamily="34" charset="0"/>
              </a:rPr>
              <a:t> 和 </a:t>
            </a:r>
            <a:r>
              <a:rPr lang="en-US" altLang="zh-CN" sz="2400" dirty="0">
                <a:solidFill>
                  <a:srgbClr val="374154"/>
                </a:solidFill>
                <a:latin typeface="Gill Sans MT" panose="020B0502020104020203" pitchFamily="34" charset="0"/>
              </a:rPr>
              <a:t>NVLink</a:t>
            </a:r>
            <a:r>
              <a:rPr lang="zh-CN" altLang="en-US" sz="2400" dirty="0">
                <a:solidFill>
                  <a:srgbClr val="374154"/>
                </a:solidFill>
                <a:latin typeface="Gill Sans MT" panose="020B0502020104020203" pitchFamily="34" charset="0"/>
              </a:rPr>
              <a:t> 详解</a:t>
            </a:r>
            <a:endParaRPr lang="en-US" altLang="zh-CN" sz="2800" dirty="0">
              <a:solidFill>
                <a:srgbClr val="374154"/>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8179066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2453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Futura Medium" panose="020B0602020204020303" pitchFamily="34" charset="-79"/>
                <a:cs typeface="Futura Medium" panose="020B0602020204020303" pitchFamily="34" charset="-79"/>
              </a:rPr>
              <a:t>从 </a:t>
            </a:r>
            <a:r>
              <a:rPr lang="en-US" altLang="zh-CN" sz="2800" b="1" dirty="0">
                <a:solidFill>
                  <a:srgbClr val="374154"/>
                </a:solidFill>
                <a:latin typeface="Futura Medium" panose="020B0602020204020303" pitchFamily="34" charset="-79"/>
                <a:cs typeface="Futura Medium" panose="020B0602020204020303" pitchFamily="34" charset="-79"/>
              </a:rPr>
              <a:t>Fermi</a:t>
            </a:r>
            <a:r>
              <a:rPr lang="zh-CN" altLang="en-US" sz="2800" b="1" dirty="0">
                <a:solidFill>
                  <a:srgbClr val="374154"/>
                </a:solidFill>
                <a:latin typeface="Futura Medium" panose="020B0602020204020303" pitchFamily="34" charset="-79"/>
                <a:cs typeface="Futura Medium" panose="020B0602020204020303" pitchFamily="34" charset="-79"/>
              </a:rPr>
              <a:t> 到 </a:t>
            </a:r>
            <a:r>
              <a:rPr lang="en-US" altLang="zh-CN" sz="2800" b="1" dirty="0">
                <a:solidFill>
                  <a:srgbClr val="374154"/>
                </a:solidFill>
                <a:latin typeface="Futura Medium" panose="020B0602020204020303" pitchFamily="34" charset="-79"/>
                <a:cs typeface="Futura Medium" panose="020B0602020204020303" pitchFamily="34" charset="-79"/>
              </a:rPr>
              <a:t>Pascal</a:t>
            </a:r>
            <a:r>
              <a:rPr lang="zh-CN" altLang="en-US" sz="2800" b="1" dirty="0">
                <a:solidFill>
                  <a:srgbClr val="374154"/>
                </a:solidFill>
                <a:latin typeface="Futura Medium" panose="020B0602020204020303" pitchFamily="34" charset="-79"/>
                <a:cs typeface="Futura Medium" panose="020B0602020204020303" pitchFamily="34" charset="-79"/>
              </a:rPr>
              <a:t> 架构</a:t>
            </a:r>
          </a:p>
          <a:p>
            <a:pPr lvl="1"/>
            <a:r>
              <a:rPr lang="en-US" altLang="zh-CN" sz="2400" dirty="0">
                <a:solidFill>
                  <a:srgbClr val="374154"/>
                </a:solidFill>
                <a:latin typeface="Gill Sans MT" panose="020B0502020104020203" pitchFamily="34" charset="0"/>
              </a:rPr>
              <a:t>Over will</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总体概览</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cs typeface="Futura Medium" panose="020B0602020204020303" pitchFamily="34" charset="-79"/>
              </a:rPr>
              <a:t>Fermi</a:t>
            </a:r>
            <a:r>
              <a:rPr lang="zh-CN" altLang="en-US" sz="2400" dirty="0">
                <a:solidFill>
                  <a:srgbClr val="374154"/>
                </a:solidFill>
                <a:latin typeface="Gill Sans MT" panose="020B0502020104020203" pitchFamily="34" charset="0"/>
                <a:cs typeface="Futura Medium" panose="020B0602020204020303" pitchFamily="34" charset="-79"/>
              </a:rPr>
              <a:t> 费米</a:t>
            </a:r>
            <a:r>
              <a:rPr lang="zh-CN" altLang="en-US" sz="2400" dirty="0">
                <a:solidFill>
                  <a:srgbClr val="374154"/>
                </a:solidFill>
                <a:latin typeface="Gill Sans MT" panose="020B0502020104020203" pitchFamily="34" charset="0"/>
              </a:rPr>
              <a:t>架构</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cs typeface="Futura Medium" panose="020B0602020204020303" pitchFamily="34" charset="-79"/>
              </a:rPr>
              <a:t>Kepler</a:t>
            </a:r>
            <a:r>
              <a:rPr lang="zh-CN" altLang="en-US" sz="2400" dirty="0">
                <a:solidFill>
                  <a:srgbClr val="374154"/>
                </a:solidFill>
                <a:latin typeface="Gill Sans MT" panose="020B0502020104020203" pitchFamily="34" charset="0"/>
              </a:rPr>
              <a:t> 开普勒架构</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cs typeface="Futura Medium" panose="020B0602020204020303" pitchFamily="34" charset="-79"/>
              </a:rPr>
              <a:t>Maxwell</a:t>
            </a:r>
            <a:r>
              <a:rPr lang="zh-CN" altLang="en-US" sz="2400" dirty="0">
                <a:solidFill>
                  <a:srgbClr val="374154"/>
                </a:solidFill>
                <a:latin typeface="Gill Sans MT" panose="020B0502020104020203" pitchFamily="34" charset="0"/>
                <a:cs typeface="Futura Medium" panose="020B0602020204020303" pitchFamily="34" charset="-79"/>
              </a:rPr>
              <a:t> 麦克</a:t>
            </a:r>
            <a:r>
              <a:rPr lang="zh-CN" altLang="en-US" sz="2400" dirty="0">
                <a:latin typeface="Futura Medium" panose="020B0602020204020303" pitchFamily="34" charset="-79"/>
                <a:cs typeface="Futura Medium" panose="020B0602020204020303" pitchFamily="34" charset="-79"/>
              </a:rPr>
              <a:t>斯韦</a:t>
            </a:r>
            <a:r>
              <a:rPr lang="zh-CN" altLang="en-US" sz="2400" dirty="0">
                <a:solidFill>
                  <a:srgbClr val="374154"/>
                </a:solidFill>
                <a:latin typeface="Gill Sans MT" panose="020B0502020104020203" pitchFamily="34" charset="0"/>
              </a:rPr>
              <a:t>架构</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Pascal</a:t>
            </a:r>
            <a:r>
              <a:rPr lang="zh-CN" altLang="en-US" sz="2400" dirty="0">
                <a:solidFill>
                  <a:srgbClr val="374154"/>
                </a:solidFill>
                <a:latin typeface="Gill Sans MT" panose="020B0502020104020203" pitchFamily="34" charset="0"/>
              </a:rPr>
              <a:t>  帕斯卡架构</a:t>
            </a: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B8E1C6F-92CB-284B-9606-63EE09C08E58}"/>
              </a:ext>
            </a:extLst>
          </p:cNvPr>
          <p:cNvSpPr>
            <a:spLocks noGrp="1"/>
          </p:cNvSpPr>
          <p:nvPr>
            <p:ph type="title"/>
          </p:nvPr>
        </p:nvSpPr>
        <p:spPr/>
        <p:txBody>
          <a:bodyPr/>
          <a:lstStyle/>
          <a:p>
            <a:r>
              <a:rPr lang="en-US" altLang="zh-CN" dirty="0"/>
              <a:t>NVIDIA</a:t>
            </a:r>
            <a:r>
              <a:rPr lang="zh-CN" altLang="en-US" dirty="0"/>
              <a:t> </a:t>
            </a:r>
            <a:r>
              <a:rPr lang="en-US" altLang="zh-CN" dirty="0"/>
              <a:t>GPU</a:t>
            </a:r>
            <a:r>
              <a:rPr lang="zh-CN" altLang="en-US" dirty="0"/>
              <a:t>架构发展</a:t>
            </a:r>
          </a:p>
        </p:txBody>
      </p:sp>
      <p:graphicFrame>
        <p:nvGraphicFramePr>
          <p:cNvPr id="4" name="表格 3">
            <a:extLst>
              <a:ext uri="{FF2B5EF4-FFF2-40B4-BE49-F238E27FC236}">
                <a16:creationId xmlns:a16="http://schemas.microsoft.com/office/drawing/2014/main" id="{8C707BFB-EB95-D347-85F8-CB72D1755CA7}"/>
              </a:ext>
            </a:extLst>
          </p:cNvPr>
          <p:cNvGraphicFramePr>
            <a:graphicFrameLocks noGrp="1"/>
          </p:cNvGraphicFramePr>
          <p:nvPr>
            <p:extLst>
              <p:ext uri="{D42A27DB-BD31-4B8C-83A1-F6EECF244321}">
                <p14:modId xmlns:p14="http://schemas.microsoft.com/office/powerpoint/2010/main" val="1332944352"/>
              </p:ext>
            </p:extLst>
          </p:nvPr>
        </p:nvGraphicFramePr>
        <p:xfrm>
          <a:off x="553765" y="1278902"/>
          <a:ext cx="10963476" cy="5102427"/>
        </p:xfrm>
        <a:graphic>
          <a:graphicData uri="http://schemas.openxmlformats.org/drawingml/2006/table">
            <a:tbl>
              <a:tblPr firstRow="1" bandRow="1">
                <a:tableStyleId>{72833802-FEF1-4C79-8D5D-14CF1EAF98D9}</a:tableStyleId>
              </a:tblPr>
              <a:tblGrid>
                <a:gridCol w="1218164">
                  <a:extLst>
                    <a:ext uri="{9D8B030D-6E8A-4147-A177-3AD203B41FA5}">
                      <a16:colId xmlns:a16="http://schemas.microsoft.com/office/drawing/2014/main" val="3217182464"/>
                    </a:ext>
                  </a:extLst>
                </a:gridCol>
                <a:gridCol w="1218164">
                  <a:extLst>
                    <a:ext uri="{9D8B030D-6E8A-4147-A177-3AD203B41FA5}">
                      <a16:colId xmlns:a16="http://schemas.microsoft.com/office/drawing/2014/main" val="1916073929"/>
                    </a:ext>
                  </a:extLst>
                </a:gridCol>
                <a:gridCol w="1218164">
                  <a:extLst>
                    <a:ext uri="{9D8B030D-6E8A-4147-A177-3AD203B41FA5}">
                      <a16:colId xmlns:a16="http://schemas.microsoft.com/office/drawing/2014/main" val="2888375680"/>
                    </a:ext>
                  </a:extLst>
                </a:gridCol>
                <a:gridCol w="1218164">
                  <a:extLst>
                    <a:ext uri="{9D8B030D-6E8A-4147-A177-3AD203B41FA5}">
                      <a16:colId xmlns:a16="http://schemas.microsoft.com/office/drawing/2014/main" val="907300847"/>
                    </a:ext>
                  </a:extLst>
                </a:gridCol>
                <a:gridCol w="1218164">
                  <a:extLst>
                    <a:ext uri="{9D8B030D-6E8A-4147-A177-3AD203B41FA5}">
                      <a16:colId xmlns:a16="http://schemas.microsoft.com/office/drawing/2014/main" val="930843774"/>
                    </a:ext>
                  </a:extLst>
                </a:gridCol>
                <a:gridCol w="1218164">
                  <a:extLst>
                    <a:ext uri="{9D8B030D-6E8A-4147-A177-3AD203B41FA5}">
                      <a16:colId xmlns:a16="http://schemas.microsoft.com/office/drawing/2014/main" val="2096408800"/>
                    </a:ext>
                  </a:extLst>
                </a:gridCol>
                <a:gridCol w="1218164">
                  <a:extLst>
                    <a:ext uri="{9D8B030D-6E8A-4147-A177-3AD203B41FA5}">
                      <a16:colId xmlns:a16="http://schemas.microsoft.com/office/drawing/2014/main" val="3546679735"/>
                    </a:ext>
                  </a:extLst>
                </a:gridCol>
                <a:gridCol w="1218164">
                  <a:extLst>
                    <a:ext uri="{9D8B030D-6E8A-4147-A177-3AD203B41FA5}">
                      <a16:colId xmlns:a16="http://schemas.microsoft.com/office/drawing/2014/main" val="2877730472"/>
                    </a:ext>
                  </a:extLst>
                </a:gridCol>
                <a:gridCol w="1218164">
                  <a:extLst>
                    <a:ext uri="{9D8B030D-6E8A-4147-A177-3AD203B41FA5}">
                      <a16:colId xmlns:a16="http://schemas.microsoft.com/office/drawing/2014/main" val="303184290"/>
                    </a:ext>
                  </a:extLst>
                </a:gridCol>
              </a:tblGrid>
              <a:tr h="473287">
                <a:tc>
                  <a:txBody>
                    <a:bodyPr/>
                    <a:lstStyle/>
                    <a:p>
                      <a:pPr algn="l"/>
                      <a:r>
                        <a:rPr lang="zh-CN" altLang="en-US" sz="1200" b="1" dirty="0">
                          <a:latin typeface="+mj-ea"/>
                          <a:ea typeface="+mj-ea"/>
                          <a:cs typeface="Futura Medium" panose="020B0602020204020303" pitchFamily="34" charset="-79"/>
                        </a:rPr>
                        <a:t>架构名称</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Fermi</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Kepler</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Maxwell</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Pascal</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Volta</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Turing</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Ampere</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Hopper</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extLst>
                  <a:ext uri="{0D108BD9-81ED-4DB2-BD59-A6C34878D82A}">
                    <a16:rowId xmlns:a16="http://schemas.microsoft.com/office/drawing/2014/main" val="3545395459"/>
                  </a:ext>
                </a:extLst>
              </a:tr>
              <a:tr h="473287">
                <a:tc>
                  <a:txBody>
                    <a:bodyPr/>
                    <a:lstStyle/>
                    <a:p>
                      <a:pPr algn="l"/>
                      <a:r>
                        <a:rPr lang="zh-CN" altLang="en-US" sz="1200" b="1" dirty="0">
                          <a:solidFill>
                            <a:srgbClr val="374154"/>
                          </a:solidFill>
                          <a:latin typeface="+mj-ea"/>
                          <a:ea typeface="+mj-ea"/>
                        </a:rPr>
                        <a:t>中文名字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费米</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开普勒</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麦克斯韦</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帕斯卡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伏特</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图灵</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安培</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赫柏</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456946874"/>
                  </a:ext>
                </a:extLst>
              </a:tr>
              <a:tr h="473287">
                <a:tc>
                  <a:txBody>
                    <a:bodyPr/>
                    <a:lstStyle/>
                    <a:p>
                      <a:pPr algn="l"/>
                      <a:r>
                        <a:rPr lang="zh-CN" altLang="en-US" sz="1200" b="1" dirty="0">
                          <a:solidFill>
                            <a:srgbClr val="374154"/>
                          </a:solidFill>
                          <a:latin typeface="+mj-ea"/>
                          <a:ea typeface="+mj-ea"/>
                        </a:rPr>
                        <a:t>发布时间</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2012</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2014</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2016</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2017</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2018</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2020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2022</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3965975679"/>
                  </a:ext>
                </a:extLst>
              </a:tr>
              <a:tr h="1342062">
                <a:tc>
                  <a:txBody>
                    <a:bodyPr/>
                    <a:lstStyle/>
                    <a:p>
                      <a:pPr algn="l"/>
                      <a:r>
                        <a:rPr lang="zh-CN" altLang="en-US" sz="1200" b="1" dirty="0">
                          <a:solidFill>
                            <a:srgbClr val="374154"/>
                          </a:solidFill>
                          <a:latin typeface="+mj-ea"/>
                          <a:ea typeface="+mj-ea"/>
                        </a:rPr>
                        <a:t>核心参数</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16</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包含</a:t>
                      </a:r>
                      <a:r>
                        <a:rPr lang="en-US" altLang="zh-CN" sz="1050" dirty="0">
                          <a:solidFill>
                            <a:srgbClr val="374154"/>
                          </a:solidFill>
                          <a:latin typeface="Microsoft YaHei" panose="020B0503020204020204" pitchFamily="34" charset="-122"/>
                          <a:ea typeface="Microsoft YaHei" panose="020B0503020204020204" pitchFamily="34" charset="-122"/>
                        </a:rPr>
                        <a:t>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kern="1200" dirty="0">
                          <a:solidFill>
                            <a:srgbClr val="374154"/>
                          </a:solidFill>
                          <a:latin typeface="Microsoft YaHei" panose="020B0503020204020204" pitchFamily="34" charset="-122"/>
                          <a:ea typeface="Microsoft YaHei" panose="020B0503020204020204" pitchFamily="34" charset="-122"/>
                        </a:rPr>
                        <a:t>Cores</a:t>
                      </a:r>
                      <a:r>
                        <a:rPr lang="zh-CN" altLang="en-US" sz="1050" dirty="0">
                          <a:solidFill>
                            <a:srgbClr val="374154"/>
                          </a:solidFill>
                          <a:latin typeface="Microsoft YaHei" panose="020B0503020204020204" pitchFamily="34" charset="-122"/>
                          <a:ea typeface="Microsoft YaHei" panose="020B0503020204020204" pitchFamily="34" charset="-122"/>
                        </a:rPr>
                        <a:t>，一共</a:t>
                      </a:r>
                      <a:r>
                        <a:rPr lang="en-US" altLang="zh-CN" sz="1050" dirty="0">
                          <a:solidFill>
                            <a:srgbClr val="374154"/>
                          </a:solidFill>
                          <a:latin typeface="Microsoft YaHei" panose="020B0503020204020204" pitchFamily="34" charset="-122"/>
                          <a:ea typeface="Microsoft YaHei" panose="020B0503020204020204" pitchFamily="34" charset="-122"/>
                        </a:rPr>
                        <a:t>512</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kern="120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kern="1200" dirty="0">
                          <a:solidFill>
                            <a:srgbClr val="374154"/>
                          </a:solidFill>
                          <a:latin typeface="Microsoft YaHei" panose="020B0503020204020204" pitchFamily="34" charset="-122"/>
                          <a:ea typeface="Microsoft YaHei" panose="020B0503020204020204" pitchFamily="34" charset="-122"/>
                        </a:rPr>
                        <a:t>Cores</a:t>
                      </a:r>
                      <a:endParaRPr lang="en-US" altLang="zh-CN"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15</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SMX</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SMX</a:t>
                      </a:r>
                      <a:r>
                        <a:rPr lang="zh-CN" altLang="en-US" sz="1050" dirty="0">
                          <a:solidFill>
                            <a:srgbClr val="374154"/>
                          </a:solidFill>
                          <a:latin typeface="Microsoft YaHei" panose="020B0503020204020204" pitchFamily="34" charset="-122"/>
                          <a:ea typeface="Microsoft YaHei" panose="020B0503020204020204" pitchFamily="34" charset="-122"/>
                        </a:rPr>
                        <a:t>包括</a:t>
                      </a:r>
                      <a:r>
                        <a:rPr lang="en-US" altLang="zh-CN" sz="1050" dirty="0">
                          <a:solidFill>
                            <a:srgbClr val="374154"/>
                          </a:solidFill>
                          <a:latin typeface="Microsoft YaHei" panose="020B0503020204020204" pitchFamily="34" charset="-122"/>
                          <a:ea typeface="Microsoft YaHei" panose="020B0503020204020204" pitchFamily="34" charset="-122"/>
                        </a:rPr>
                        <a:t>192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FP64</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16</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包括</a:t>
                      </a:r>
                      <a:r>
                        <a:rPr lang="en-US" altLang="zh-CN" sz="1050" dirty="0">
                          <a:solidFill>
                            <a:srgbClr val="374154"/>
                          </a:solidFill>
                          <a:latin typeface="Microsoft YaHei" panose="020B0503020204020204" pitchFamily="34" charset="-122"/>
                          <a:ea typeface="Microsoft YaHei" panose="020B0503020204020204" pitchFamily="34" charset="-122"/>
                        </a:rPr>
                        <a:t>4</a:t>
                      </a:r>
                      <a:r>
                        <a:rPr lang="zh-CN" altLang="en-US" sz="1050" dirty="0">
                          <a:solidFill>
                            <a:srgbClr val="374154"/>
                          </a:solidFill>
                          <a:latin typeface="Microsoft YaHei" panose="020B0503020204020204" pitchFamily="34" charset="-122"/>
                          <a:ea typeface="Microsoft YaHei" panose="020B0503020204020204" pitchFamily="34" charset="-122"/>
                        </a:rPr>
                        <a:t>个处理块，每个处理块包括</a:t>
                      </a:r>
                      <a:r>
                        <a:rPr lang="en-US" altLang="zh-CN" sz="1050" dirty="0">
                          <a:solidFill>
                            <a:srgbClr val="374154"/>
                          </a:solidFill>
                          <a:latin typeface="Microsoft YaHei" panose="020B0503020204020204" pitchFamily="34" charset="-122"/>
                          <a:ea typeface="Microsoft YaHei" panose="020B0503020204020204" pitchFamily="34" charset="-122"/>
                        </a:rPr>
                        <a:t>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LD/ST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Unit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8</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SFU</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GP100</a:t>
                      </a:r>
                      <a:r>
                        <a:rPr lang="zh-CN" altLang="en-US" sz="1050" dirty="0">
                          <a:solidFill>
                            <a:srgbClr val="374154"/>
                          </a:solidFill>
                          <a:latin typeface="Microsoft YaHei" panose="020B0503020204020204" pitchFamily="34" charset="-122"/>
                          <a:ea typeface="Microsoft YaHei" panose="020B0503020204020204" pitchFamily="34" charset="-122"/>
                        </a:rPr>
                        <a:t>有</a:t>
                      </a:r>
                      <a:r>
                        <a:rPr lang="en-US" altLang="zh-CN" sz="1050" dirty="0">
                          <a:solidFill>
                            <a:srgbClr val="374154"/>
                          </a:solidFill>
                          <a:latin typeface="Microsoft YaHei" panose="020B0503020204020204" pitchFamily="34" charset="-122"/>
                          <a:ea typeface="Microsoft YaHei" panose="020B0503020204020204" pitchFamily="34" charset="-122"/>
                        </a:rPr>
                        <a:t>60</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包括</a:t>
                      </a:r>
                      <a:r>
                        <a:rPr lang="en-US" altLang="zh-CN" sz="1050" dirty="0">
                          <a:solidFill>
                            <a:srgbClr val="374154"/>
                          </a:solidFill>
                          <a:latin typeface="Microsoft YaHei" panose="020B0503020204020204" pitchFamily="34" charset="-122"/>
                          <a:ea typeface="Microsoft YaHei" panose="020B0503020204020204" pitchFamily="34" charset="-122"/>
                        </a:rPr>
                        <a:t>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DP</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80</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包括</a:t>
                      </a:r>
                      <a:r>
                        <a:rPr lang="en-US" altLang="zh-CN" sz="1050" dirty="0">
                          <a:solidFill>
                            <a:srgbClr val="374154"/>
                          </a:solidFill>
                          <a:latin typeface="Microsoft YaHei" panose="020B0503020204020204" pitchFamily="34" charset="-122"/>
                          <a:ea typeface="Microsoft YaHei" panose="020B0503020204020204" pitchFamily="34" charset="-122"/>
                        </a:rPr>
                        <a:t>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FP64+64</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Int32+64</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FP32+8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102</a:t>
                      </a:r>
                      <a:r>
                        <a:rPr lang="zh-CN" altLang="en-US" sz="1050" dirty="0">
                          <a:solidFill>
                            <a:srgbClr val="374154"/>
                          </a:solidFill>
                          <a:latin typeface="Microsoft YaHei" panose="020B0503020204020204" pitchFamily="34" charset="-122"/>
                          <a:ea typeface="Microsoft YaHei" panose="020B0503020204020204" pitchFamily="34" charset="-122"/>
                        </a:rPr>
                        <a:t>核心</a:t>
                      </a:r>
                      <a:r>
                        <a:rPr lang="en-US" altLang="zh-CN" sz="1050" dirty="0">
                          <a:solidFill>
                            <a:srgbClr val="374154"/>
                          </a:solidFill>
                          <a:latin typeface="Microsoft YaHei" panose="020B0503020204020204" pitchFamily="34" charset="-122"/>
                          <a:ea typeface="Microsoft YaHei" panose="020B0503020204020204" pitchFamily="34" charset="-122"/>
                        </a:rPr>
                        <a:t>92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重新设计，每个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包含</a:t>
                      </a:r>
                      <a:r>
                        <a:rPr lang="en-US" altLang="zh-CN" sz="1050" dirty="0">
                          <a:solidFill>
                            <a:srgbClr val="374154"/>
                          </a:solidFill>
                          <a:latin typeface="Microsoft YaHei" panose="020B0503020204020204" pitchFamily="34" charset="-122"/>
                          <a:ea typeface="Microsoft YaHei" panose="020B0503020204020204" pitchFamily="34" charset="-122"/>
                        </a:rPr>
                        <a:t>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Int32+64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FP32+8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108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包含</a:t>
                      </a:r>
                      <a:r>
                        <a:rPr lang="en-US" altLang="zh-CN" sz="1050" dirty="0">
                          <a:solidFill>
                            <a:srgbClr val="374154"/>
                          </a:solidFill>
                          <a:latin typeface="Microsoft YaHei" panose="020B0503020204020204" pitchFamily="34" charset="-122"/>
                          <a:ea typeface="Microsoft YaHei" panose="020B0503020204020204" pitchFamily="34" charset="-122"/>
                        </a:rPr>
                        <a:t>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INT32+32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FP64+4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包含</a:t>
                      </a:r>
                      <a:r>
                        <a:rPr lang="en-US" altLang="zh-CN" sz="1050" dirty="0">
                          <a:solidFill>
                            <a:srgbClr val="374154"/>
                          </a:solidFill>
                          <a:latin typeface="Microsoft YaHei" panose="020B0503020204020204" pitchFamily="34" charset="-122"/>
                          <a:ea typeface="Microsoft YaHei" panose="020B0503020204020204" pitchFamily="34" charset="-122"/>
                        </a:rPr>
                        <a:t>128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INT32+64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FP64+4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2700429239"/>
                  </a:ext>
                </a:extLst>
              </a:tr>
              <a:tr h="1342062">
                <a:tc>
                  <a:txBody>
                    <a:bodyPr/>
                    <a:lstStyle/>
                    <a:p>
                      <a:pPr algn="l"/>
                      <a:r>
                        <a:rPr lang="zh-CN" altLang="en-US" sz="1200" b="1" dirty="0">
                          <a:solidFill>
                            <a:srgbClr val="374154"/>
                          </a:solidFill>
                          <a:latin typeface="+mj-ea"/>
                          <a:ea typeface="+mj-ea"/>
                        </a:rPr>
                        <a:t>特点</a:t>
                      </a:r>
                      <a:r>
                        <a:rPr lang="en-US" altLang="zh-CN" sz="1200" b="1" dirty="0">
                          <a:solidFill>
                            <a:srgbClr val="374154"/>
                          </a:solidFill>
                          <a:latin typeface="+mj-ea"/>
                          <a:ea typeface="+mj-ea"/>
                        </a:rPr>
                        <a:t>&amp;</a:t>
                      </a:r>
                      <a:r>
                        <a:rPr lang="zh-CN" altLang="en-US" sz="1200" b="1" dirty="0">
                          <a:solidFill>
                            <a:srgbClr val="374154"/>
                          </a:solidFill>
                          <a:latin typeface="+mj-ea"/>
                          <a:ea typeface="+mj-ea"/>
                        </a:rPr>
                        <a:t>优势</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zh-CN" altLang="en-US" sz="1050" dirty="0">
                          <a:solidFill>
                            <a:srgbClr val="374154"/>
                          </a:solidFill>
                          <a:latin typeface="Microsoft YaHei" panose="020B0503020204020204" pitchFamily="34" charset="-122"/>
                          <a:ea typeface="Microsoft YaHei" panose="020B0503020204020204" pitchFamily="34" charset="-122"/>
                        </a:rPr>
                        <a:t>首个完整</a:t>
                      </a:r>
                      <a:r>
                        <a:rPr lang="en-US" altLang="zh-CN" sz="1050" dirty="0">
                          <a:solidFill>
                            <a:srgbClr val="374154"/>
                          </a:solidFill>
                          <a:latin typeface="Microsoft YaHei" panose="020B0503020204020204" pitchFamily="34" charset="-122"/>
                          <a:ea typeface="Microsoft YaHei" panose="020B0503020204020204" pitchFamily="34" charset="-122"/>
                        </a:rPr>
                        <a:t>GPU</a:t>
                      </a:r>
                      <a:r>
                        <a:rPr lang="zh-CN" altLang="en-US" sz="1050" dirty="0">
                          <a:solidFill>
                            <a:srgbClr val="374154"/>
                          </a:solidFill>
                          <a:latin typeface="Microsoft YaHei" panose="020B0503020204020204" pitchFamily="34" charset="-122"/>
                          <a:ea typeface="Microsoft YaHei" panose="020B0503020204020204" pitchFamily="34" charset="-122"/>
                        </a:rPr>
                        <a:t>计算架构，支持与共享存储结合的</a:t>
                      </a:r>
                      <a:r>
                        <a:rPr lang="en-US" altLang="zh-CN" sz="1050" dirty="0">
                          <a:solidFill>
                            <a:srgbClr val="374154"/>
                          </a:solidFill>
                          <a:latin typeface="Microsoft YaHei" panose="020B0503020204020204" pitchFamily="34" charset="-122"/>
                          <a:ea typeface="Microsoft YaHei" panose="020B0503020204020204" pitchFamily="34" charset="-122"/>
                        </a:rPr>
                        <a:t>Cache</a:t>
                      </a:r>
                      <a:r>
                        <a:rPr lang="zh-CN" altLang="en-US" sz="1050" dirty="0">
                          <a:solidFill>
                            <a:srgbClr val="374154"/>
                          </a:solidFill>
                          <a:latin typeface="Microsoft YaHei" panose="020B0503020204020204" pitchFamily="34" charset="-122"/>
                          <a:ea typeface="Microsoft YaHei" panose="020B0503020204020204" pitchFamily="34" charset="-122"/>
                        </a:rPr>
                        <a:t>层次</a:t>
                      </a:r>
                      <a:r>
                        <a:rPr lang="en-US" altLang="zh-CN" sz="1050" dirty="0">
                          <a:solidFill>
                            <a:srgbClr val="374154"/>
                          </a:solidFill>
                          <a:latin typeface="Microsoft YaHei" panose="020B0503020204020204" pitchFamily="34" charset="-122"/>
                          <a:ea typeface="Microsoft YaHei" panose="020B0503020204020204" pitchFamily="34" charset="-122"/>
                        </a:rPr>
                        <a:t>GPU</a:t>
                      </a:r>
                      <a:r>
                        <a:rPr lang="zh-CN" altLang="en-US" sz="1050" dirty="0">
                          <a:solidFill>
                            <a:srgbClr val="374154"/>
                          </a:solidFill>
                          <a:latin typeface="Microsoft YaHei" panose="020B0503020204020204" pitchFamily="34" charset="-122"/>
                          <a:ea typeface="Microsoft YaHei" panose="020B0503020204020204" pitchFamily="34" charset="-122"/>
                        </a:rPr>
                        <a:t>架构，支持</a:t>
                      </a:r>
                      <a:r>
                        <a:rPr lang="en-US" altLang="zh-CN" sz="1050" dirty="0">
                          <a:solidFill>
                            <a:srgbClr val="374154"/>
                          </a:solidFill>
                          <a:latin typeface="Microsoft YaHei" panose="020B0503020204020204" pitchFamily="34" charset="-122"/>
                          <a:ea typeface="Microsoft YaHei" panose="020B0503020204020204" pitchFamily="34" charset="-122"/>
                        </a:rPr>
                        <a:t>ECC</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GPU</a:t>
                      </a:r>
                      <a:r>
                        <a:rPr lang="zh-CN" altLang="en-US" sz="1050" dirty="0">
                          <a:solidFill>
                            <a:srgbClr val="374154"/>
                          </a:solidFill>
                          <a:latin typeface="Microsoft YaHei" panose="020B0503020204020204" pitchFamily="34" charset="-122"/>
                          <a:ea typeface="Microsoft YaHei" panose="020B0503020204020204" pitchFamily="34" charset="-122"/>
                        </a:rPr>
                        <a:t>架构</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zh-CN" altLang="en-US" sz="1050" dirty="0">
                          <a:solidFill>
                            <a:srgbClr val="374154"/>
                          </a:solidFill>
                          <a:latin typeface="Microsoft YaHei" panose="020B0503020204020204" pitchFamily="34" charset="-122"/>
                          <a:ea typeface="Microsoft YaHei" panose="020B0503020204020204" pitchFamily="34" charset="-122"/>
                        </a:rPr>
                        <a:t>游戏性能大幅提升，首次支持</a:t>
                      </a:r>
                      <a:r>
                        <a:rPr lang="en-US" altLang="zh-CN" sz="1050" dirty="0">
                          <a:solidFill>
                            <a:srgbClr val="374154"/>
                          </a:solidFill>
                          <a:latin typeface="Microsoft YaHei" panose="020B0503020204020204" pitchFamily="34" charset="-122"/>
                          <a:ea typeface="Microsoft YaHei" panose="020B0503020204020204" pitchFamily="34" charset="-122"/>
                        </a:rPr>
                        <a:t>GPU</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Direct</a:t>
                      </a:r>
                      <a:r>
                        <a:rPr lang="zh-CN" altLang="en-US" sz="1050" dirty="0">
                          <a:solidFill>
                            <a:srgbClr val="374154"/>
                          </a:solidFill>
                          <a:latin typeface="Microsoft YaHei" panose="020B0503020204020204" pitchFamily="34" charset="-122"/>
                          <a:ea typeface="Microsoft YaHei" panose="020B0503020204020204" pitchFamily="34" charset="-122"/>
                        </a:rPr>
                        <a:t>技术</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zh-CN" altLang="en-US" sz="1050" dirty="0">
                          <a:solidFill>
                            <a:srgbClr val="374154"/>
                          </a:solidFill>
                          <a:latin typeface="Microsoft YaHei" panose="020B0503020204020204" pitchFamily="34" charset="-122"/>
                          <a:ea typeface="Microsoft YaHei" panose="020B0503020204020204" pitchFamily="34" charset="-122"/>
                        </a:rPr>
                        <a:t>每组</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单元从</a:t>
                      </a:r>
                      <a:r>
                        <a:rPr lang="en-US" altLang="zh-CN" sz="1050" dirty="0">
                          <a:solidFill>
                            <a:srgbClr val="374154"/>
                          </a:solidFill>
                          <a:latin typeface="Microsoft YaHei" panose="020B0503020204020204" pitchFamily="34" charset="-122"/>
                          <a:ea typeface="Microsoft YaHei" panose="020B0503020204020204" pitchFamily="34" charset="-122"/>
                        </a:rPr>
                        <a:t>192</a:t>
                      </a:r>
                      <a:r>
                        <a:rPr lang="zh-CN" altLang="en-US" sz="1050" dirty="0">
                          <a:solidFill>
                            <a:srgbClr val="374154"/>
                          </a:solidFill>
                          <a:latin typeface="Microsoft YaHei" panose="020B0503020204020204" pitchFamily="34" charset="-122"/>
                          <a:ea typeface="Microsoft YaHei" panose="020B0503020204020204" pitchFamily="34" charset="-122"/>
                        </a:rPr>
                        <a:t>个减少到每组</a:t>
                      </a:r>
                      <a:r>
                        <a:rPr lang="en-US" altLang="zh-CN" sz="1050" dirty="0">
                          <a:solidFill>
                            <a:srgbClr val="374154"/>
                          </a:solidFill>
                          <a:latin typeface="Microsoft YaHei" panose="020B0503020204020204" pitchFamily="34" charset="-122"/>
                          <a:ea typeface="Microsoft YaHei" panose="020B0503020204020204" pitchFamily="34" charset="-122"/>
                        </a:rPr>
                        <a:t>128</a:t>
                      </a:r>
                      <a:r>
                        <a:rPr lang="zh-CN" altLang="en-US" sz="1050" dirty="0">
                          <a:solidFill>
                            <a:srgbClr val="374154"/>
                          </a:solidFill>
                          <a:latin typeface="Microsoft YaHei" panose="020B0503020204020204" pitchFamily="34" charset="-122"/>
                          <a:ea typeface="Microsoft YaHei" panose="020B0503020204020204" pitchFamily="34" charset="-122"/>
                        </a:rPr>
                        <a:t>个，每个</a:t>
                      </a:r>
                      <a:r>
                        <a:rPr lang="en-US" altLang="zh-CN" sz="1050" dirty="0">
                          <a:solidFill>
                            <a:srgbClr val="374154"/>
                          </a:solidFill>
                          <a:latin typeface="Microsoft YaHei" panose="020B0503020204020204" pitchFamily="34" charset="-122"/>
                          <a:ea typeface="Microsoft YaHei" panose="020B0503020204020204" pitchFamily="34" charset="-122"/>
                        </a:rPr>
                        <a:t>SMM</a:t>
                      </a:r>
                      <a:r>
                        <a:rPr lang="zh-CN" altLang="en-US" sz="1050" dirty="0">
                          <a:solidFill>
                            <a:srgbClr val="374154"/>
                          </a:solidFill>
                          <a:latin typeface="Microsoft YaHei" panose="020B0503020204020204" pitchFamily="34" charset="-122"/>
                          <a:ea typeface="Microsoft YaHei" panose="020B0503020204020204" pitchFamily="34" charset="-122"/>
                        </a:rPr>
                        <a:t>单元拥有更多逻辑控制电路</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NVLink</a:t>
                      </a:r>
                      <a:r>
                        <a:rPr lang="zh-CN" altLang="en-US" sz="1050" dirty="0">
                          <a:solidFill>
                            <a:srgbClr val="374154"/>
                          </a:solidFill>
                          <a:latin typeface="Microsoft YaHei" panose="020B0503020204020204" pitchFamily="34" charset="-122"/>
                          <a:ea typeface="Microsoft YaHei" panose="020B0503020204020204" pitchFamily="34" charset="-122"/>
                        </a:rPr>
                        <a:t>第一代，双向互联带宽</a:t>
                      </a:r>
                      <a:r>
                        <a:rPr lang="en-US" altLang="zh-CN" sz="1050" dirty="0">
                          <a:solidFill>
                            <a:srgbClr val="374154"/>
                          </a:solidFill>
                          <a:latin typeface="Microsoft YaHei" panose="020B0503020204020204" pitchFamily="34" charset="-122"/>
                          <a:ea typeface="Microsoft YaHei" panose="020B0503020204020204" pitchFamily="34" charset="-122"/>
                        </a:rPr>
                        <a:t>160GB/s</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P100</a:t>
                      </a:r>
                      <a:r>
                        <a:rPr lang="zh-CN" altLang="en-US" sz="1050" dirty="0">
                          <a:solidFill>
                            <a:srgbClr val="374154"/>
                          </a:solidFill>
                          <a:latin typeface="Microsoft YaHei" panose="020B0503020204020204" pitchFamily="34" charset="-122"/>
                          <a:ea typeface="Microsoft YaHei" panose="020B0503020204020204" pitchFamily="34" charset="-122"/>
                        </a:rPr>
                        <a:t>拥有</a:t>
                      </a:r>
                      <a:r>
                        <a:rPr lang="en-US" altLang="zh-CN" sz="1050" dirty="0">
                          <a:solidFill>
                            <a:srgbClr val="374154"/>
                          </a:solidFill>
                          <a:latin typeface="Microsoft YaHei" panose="020B0503020204020204" pitchFamily="34" charset="-122"/>
                          <a:ea typeface="Microsoft YaHei" panose="020B0503020204020204" pitchFamily="34" charset="-122"/>
                        </a:rPr>
                        <a:t>56</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HBM</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NVLink2.0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r>
                        <a:rPr lang="zh-CN" altLang="en-US" sz="1050" dirty="0">
                          <a:solidFill>
                            <a:srgbClr val="374154"/>
                          </a:solidFill>
                          <a:latin typeface="Microsoft YaHei" panose="020B0503020204020204" pitchFamily="34" charset="-122"/>
                          <a:ea typeface="Microsoft YaHei" panose="020B0503020204020204" pitchFamily="34" charset="-122"/>
                        </a:rPr>
                        <a:t>第一代，支持</a:t>
                      </a:r>
                      <a:r>
                        <a:rPr lang="en-US" altLang="zh-CN" sz="1050" dirty="0">
                          <a:solidFill>
                            <a:srgbClr val="374154"/>
                          </a:solidFill>
                          <a:latin typeface="Microsoft YaHei" panose="020B0503020204020204" pitchFamily="34" charset="-122"/>
                          <a:ea typeface="Microsoft YaHei" panose="020B0503020204020204" pitchFamily="34" charset="-122"/>
                        </a:rPr>
                        <a:t>AI</a:t>
                      </a:r>
                      <a:r>
                        <a:rPr lang="zh-CN" altLang="en-US" sz="1050" dirty="0">
                          <a:solidFill>
                            <a:srgbClr val="374154"/>
                          </a:solidFill>
                          <a:latin typeface="Microsoft YaHei" panose="020B0503020204020204" pitchFamily="34" charset="-122"/>
                          <a:ea typeface="Microsoft YaHei" panose="020B0503020204020204" pitchFamily="34" charset="-122"/>
                        </a:rPr>
                        <a:t>运算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Core2.0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RT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a:t>
                      </a:r>
                      <a:r>
                        <a:rPr lang="zh-CN" altLang="en-US" sz="1050" dirty="0">
                          <a:solidFill>
                            <a:srgbClr val="374154"/>
                          </a:solidFill>
                          <a:latin typeface="Microsoft YaHei" panose="020B0503020204020204" pitchFamily="34" charset="-122"/>
                          <a:ea typeface="Microsoft YaHei" panose="020B0503020204020204" pitchFamily="34" charset="-122"/>
                        </a:rPr>
                        <a:t>第一代</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Core3.0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RT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Core2.0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NVLink3.0</a:t>
                      </a:r>
                      <a:r>
                        <a:rPr lang="zh-CN" altLang="en-US" sz="1050" dirty="0">
                          <a:solidFill>
                            <a:srgbClr val="374154"/>
                          </a:solidFill>
                          <a:latin typeface="Microsoft YaHei" panose="020B0503020204020204" pitchFamily="34" charset="-122"/>
                          <a:ea typeface="Microsoft YaHei" panose="020B0503020204020204" pitchFamily="34" charset="-122"/>
                        </a:rPr>
                        <a:t>，结构稀疏性矩阵</a:t>
                      </a:r>
                      <a:r>
                        <a:rPr lang="en-US" altLang="zh-CN" sz="1050" dirty="0">
                          <a:solidFill>
                            <a:srgbClr val="374154"/>
                          </a:solidFill>
                          <a:latin typeface="Microsoft YaHei" panose="020B0503020204020204" pitchFamily="34" charset="-122"/>
                          <a:ea typeface="Microsoft YaHei" panose="020B0503020204020204" pitchFamily="34" charset="-122"/>
                        </a:rPr>
                        <a:t>MIG1.0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Core4.0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NVlink4.0</a:t>
                      </a:r>
                      <a:r>
                        <a:rPr lang="zh-CN" altLang="en-US" sz="1050" dirty="0">
                          <a:solidFill>
                            <a:srgbClr val="374154"/>
                          </a:solidFill>
                          <a:latin typeface="Microsoft YaHei" panose="020B0503020204020204" pitchFamily="34" charset="-122"/>
                          <a:ea typeface="Microsoft YaHei" panose="020B0503020204020204" pitchFamily="34" charset="-122"/>
                        </a:rPr>
                        <a:t>，结构稀疏性矩阵</a:t>
                      </a:r>
                      <a:r>
                        <a:rPr lang="en-US" altLang="zh-CN" sz="1050" dirty="0">
                          <a:solidFill>
                            <a:srgbClr val="374154"/>
                          </a:solidFill>
                          <a:latin typeface="Microsoft YaHei" panose="020B0503020204020204" pitchFamily="34" charset="-122"/>
                          <a:ea typeface="Microsoft YaHei" panose="020B0503020204020204" pitchFamily="34" charset="-122"/>
                        </a:rPr>
                        <a:t>MIG2.0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1813788961"/>
                  </a:ext>
                </a:extLst>
              </a:tr>
              <a:tr h="525155">
                <a:tc>
                  <a:txBody>
                    <a:bodyPr/>
                    <a:lstStyle/>
                    <a:p>
                      <a:pPr algn="l"/>
                      <a:r>
                        <a:rPr lang="zh-CN" altLang="en-US" sz="1200" b="1" dirty="0">
                          <a:solidFill>
                            <a:srgbClr val="374154"/>
                          </a:solidFill>
                          <a:latin typeface="+mj-ea"/>
                          <a:ea typeface="+mj-ea"/>
                        </a:rPr>
                        <a:t>纳米制程</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40/28nm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30</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28nm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71</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28nm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80</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16nm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153</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12nm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211</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12nm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186</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7nm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283</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4nm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800</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909445051"/>
                  </a:ext>
                </a:extLst>
              </a:tr>
              <a:tr h="473287">
                <a:tc>
                  <a:txBody>
                    <a:bodyPr/>
                    <a:lstStyle/>
                    <a:p>
                      <a:pPr algn="l"/>
                      <a:r>
                        <a:rPr lang="zh-CN" altLang="en-US" sz="1200" b="1" dirty="0">
                          <a:solidFill>
                            <a:srgbClr val="374154"/>
                          </a:solidFill>
                          <a:latin typeface="+mj-ea"/>
                          <a:ea typeface="+mj-ea"/>
                        </a:rPr>
                        <a:t>代表型号</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Quadro</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7000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K80</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K40M</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M5000</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M4000</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GTX</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9XX</a:t>
                      </a:r>
                      <a:r>
                        <a:rPr lang="zh-CN" altLang="en-US" sz="1050" dirty="0">
                          <a:solidFill>
                            <a:srgbClr val="374154"/>
                          </a:solidFill>
                          <a:latin typeface="Microsoft YaHei" panose="020B0503020204020204" pitchFamily="34" charset="-122"/>
                          <a:ea typeface="Microsoft YaHei" panose="020B0503020204020204" pitchFamily="34" charset="-122"/>
                        </a:rPr>
                        <a:t>系列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P100</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P6000</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TTX1080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V100</a:t>
                      </a:r>
                    </a:p>
                    <a:p>
                      <a:pPr algn="ctr" latinLnBrk="1"/>
                      <a:r>
                        <a:rPr lang="en-US" altLang="zh-CN" sz="1050" dirty="0" err="1">
                          <a:solidFill>
                            <a:srgbClr val="374154"/>
                          </a:solidFill>
                          <a:latin typeface="Microsoft YaHei" panose="020B0503020204020204" pitchFamily="34" charset="-122"/>
                          <a:ea typeface="Microsoft YaHei" panose="020B0503020204020204" pitchFamily="34" charset="-122"/>
                        </a:rPr>
                        <a:t>TiTan</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V</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T4</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2080TI</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RTX</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5000</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A100</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A30</a:t>
                      </a:r>
                      <a:r>
                        <a:rPr lang="zh-CN" altLang="en-US" sz="1050" dirty="0">
                          <a:solidFill>
                            <a:srgbClr val="374154"/>
                          </a:solidFill>
                          <a:latin typeface="Microsoft YaHei" panose="020B0503020204020204" pitchFamily="34" charset="-122"/>
                          <a:ea typeface="Microsoft YaHei" panose="020B0503020204020204" pitchFamily="34" charset="-122"/>
                        </a:rPr>
                        <a:t>系列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H100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4092808874"/>
                  </a:ext>
                </a:extLst>
              </a:tr>
            </a:tbl>
          </a:graphicData>
        </a:graphic>
      </p:graphicFrame>
    </p:spTree>
    <p:extLst>
      <p:ext uri="{BB962C8B-B14F-4D97-AF65-F5344CB8AC3E}">
        <p14:creationId xmlns:p14="http://schemas.microsoft.com/office/powerpoint/2010/main" val="2692737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B8E1C6F-92CB-284B-9606-63EE09C08E58}"/>
              </a:ext>
            </a:extLst>
          </p:cNvPr>
          <p:cNvSpPr>
            <a:spLocks noGrp="1"/>
          </p:cNvSpPr>
          <p:nvPr>
            <p:ph type="title"/>
          </p:nvPr>
        </p:nvSpPr>
        <p:spPr/>
        <p:txBody>
          <a:bodyPr/>
          <a:lstStyle/>
          <a:p>
            <a:r>
              <a:rPr lang="en-US" altLang="zh-CN" dirty="0"/>
              <a:t>NVIDIA</a:t>
            </a:r>
            <a:r>
              <a:rPr lang="zh-CN" altLang="en-US" dirty="0"/>
              <a:t> </a:t>
            </a:r>
            <a:r>
              <a:rPr lang="en-US" altLang="zh-CN" dirty="0"/>
              <a:t>GPU</a:t>
            </a:r>
            <a:r>
              <a:rPr lang="zh-CN" altLang="en-US" dirty="0"/>
              <a:t>架构发展</a:t>
            </a:r>
          </a:p>
        </p:txBody>
      </p:sp>
      <p:graphicFrame>
        <p:nvGraphicFramePr>
          <p:cNvPr id="4" name="表格 3">
            <a:extLst>
              <a:ext uri="{FF2B5EF4-FFF2-40B4-BE49-F238E27FC236}">
                <a16:creationId xmlns:a16="http://schemas.microsoft.com/office/drawing/2014/main" id="{8C707BFB-EB95-D347-85F8-CB72D1755CA7}"/>
              </a:ext>
            </a:extLst>
          </p:cNvPr>
          <p:cNvGraphicFramePr>
            <a:graphicFrameLocks noGrp="1"/>
          </p:cNvGraphicFramePr>
          <p:nvPr>
            <p:extLst>
              <p:ext uri="{D42A27DB-BD31-4B8C-83A1-F6EECF244321}">
                <p14:modId xmlns:p14="http://schemas.microsoft.com/office/powerpoint/2010/main" val="2888757647"/>
              </p:ext>
            </p:extLst>
          </p:nvPr>
        </p:nvGraphicFramePr>
        <p:xfrm>
          <a:off x="481756" y="1340768"/>
          <a:ext cx="11105351" cy="5032627"/>
        </p:xfrm>
        <a:graphic>
          <a:graphicData uri="http://schemas.openxmlformats.org/drawingml/2006/table">
            <a:tbl>
              <a:tblPr firstRow="1" bandRow="1">
                <a:tableStyleId>{72833802-FEF1-4C79-8D5D-14CF1EAF98D9}</a:tableStyleId>
              </a:tblPr>
              <a:tblGrid>
                <a:gridCol w="1009551">
                  <a:extLst>
                    <a:ext uri="{9D8B030D-6E8A-4147-A177-3AD203B41FA5}">
                      <a16:colId xmlns:a16="http://schemas.microsoft.com/office/drawing/2014/main" val="3217182464"/>
                    </a:ext>
                  </a:extLst>
                </a:gridCol>
                <a:gridCol w="2019160">
                  <a:extLst>
                    <a:ext uri="{9D8B030D-6E8A-4147-A177-3AD203B41FA5}">
                      <a16:colId xmlns:a16="http://schemas.microsoft.com/office/drawing/2014/main" val="1916073929"/>
                    </a:ext>
                  </a:extLst>
                </a:gridCol>
                <a:gridCol w="2019160">
                  <a:extLst>
                    <a:ext uri="{9D8B030D-6E8A-4147-A177-3AD203B41FA5}">
                      <a16:colId xmlns:a16="http://schemas.microsoft.com/office/drawing/2014/main" val="2888375680"/>
                    </a:ext>
                  </a:extLst>
                </a:gridCol>
                <a:gridCol w="2019160">
                  <a:extLst>
                    <a:ext uri="{9D8B030D-6E8A-4147-A177-3AD203B41FA5}">
                      <a16:colId xmlns:a16="http://schemas.microsoft.com/office/drawing/2014/main" val="907300847"/>
                    </a:ext>
                  </a:extLst>
                </a:gridCol>
                <a:gridCol w="2019160">
                  <a:extLst>
                    <a:ext uri="{9D8B030D-6E8A-4147-A177-3AD203B41FA5}">
                      <a16:colId xmlns:a16="http://schemas.microsoft.com/office/drawing/2014/main" val="930843774"/>
                    </a:ext>
                  </a:extLst>
                </a:gridCol>
                <a:gridCol w="2019160">
                  <a:extLst>
                    <a:ext uri="{9D8B030D-6E8A-4147-A177-3AD203B41FA5}">
                      <a16:colId xmlns:a16="http://schemas.microsoft.com/office/drawing/2014/main" val="2357703926"/>
                    </a:ext>
                  </a:extLst>
                </a:gridCol>
              </a:tblGrid>
              <a:tr h="460869">
                <a:tc>
                  <a:txBody>
                    <a:bodyPr/>
                    <a:lstStyle/>
                    <a:p>
                      <a:pPr algn="l"/>
                      <a:r>
                        <a:rPr lang="zh-CN" altLang="en-US" sz="1400" b="1" dirty="0">
                          <a:latin typeface="+mj-ea"/>
                          <a:ea typeface="+mj-ea"/>
                          <a:cs typeface="Futura Medium" panose="020B0602020204020303" pitchFamily="34" charset="-79"/>
                        </a:rPr>
                        <a:t>架构名称</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Fermi</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Kepler</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Maxwell</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Pascal</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Volta</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extLst>
                  <a:ext uri="{0D108BD9-81ED-4DB2-BD59-A6C34878D82A}">
                    <a16:rowId xmlns:a16="http://schemas.microsoft.com/office/drawing/2014/main" val="3545395459"/>
                  </a:ext>
                </a:extLst>
              </a:tr>
              <a:tr h="460869">
                <a:tc>
                  <a:txBody>
                    <a:bodyPr/>
                    <a:lstStyle/>
                    <a:p>
                      <a:pPr algn="l"/>
                      <a:r>
                        <a:rPr lang="zh-CN" altLang="en-US" sz="1400" b="1" dirty="0">
                          <a:solidFill>
                            <a:srgbClr val="374154"/>
                          </a:solidFill>
                          <a:latin typeface="+mj-ea"/>
                          <a:ea typeface="+mj-ea"/>
                        </a:rPr>
                        <a:t>中文名字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400" dirty="0">
                          <a:solidFill>
                            <a:srgbClr val="374154"/>
                          </a:solidFill>
                          <a:latin typeface="Microsoft YaHei" panose="020B0503020204020204" pitchFamily="34" charset="-122"/>
                          <a:ea typeface="Microsoft YaHei" panose="020B0503020204020204" pitchFamily="34" charset="-122"/>
                        </a:rPr>
                        <a:t>费米</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400" dirty="0">
                          <a:solidFill>
                            <a:srgbClr val="374154"/>
                          </a:solidFill>
                          <a:latin typeface="Microsoft YaHei" panose="020B0503020204020204" pitchFamily="34" charset="-122"/>
                          <a:ea typeface="Microsoft YaHei" panose="020B0503020204020204" pitchFamily="34" charset="-122"/>
                        </a:rPr>
                        <a:t>开普勒</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400" dirty="0">
                          <a:solidFill>
                            <a:srgbClr val="374154"/>
                          </a:solidFill>
                          <a:latin typeface="Microsoft YaHei" panose="020B0503020204020204" pitchFamily="34" charset="-122"/>
                          <a:ea typeface="Microsoft YaHei" panose="020B0503020204020204" pitchFamily="34" charset="-122"/>
                        </a:rPr>
                        <a:t>麦克斯韦</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400" dirty="0">
                          <a:solidFill>
                            <a:srgbClr val="374154"/>
                          </a:solidFill>
                          <a:latin typeface="Microsoft YaHei" panose="020B0503020204020204" pitchFamily="34" charset="-122"/>
                          <a:ea typeface="Microsoft YaHei" panose="020B0503020204020204" pitchFamily="34" charset="-122"/>
                        </a:rPr>
                        <a:t>帕斯卡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400" dirty="0">
                          <a:solidFill>
                            <a:srgbClr val="374154"/>
                          </a:solidFill>
                          <a:latin typeface="Microsoft YaHei" panose="020B0503020204020204" pitchFamily="34" charset="-122"/>
                          <a:ea typeface="Microsoft YaHei" panose="020B0503020204020204" pitchFamily="34" charset="-122"/>
                        </a:rPr>
                        <a:t>伏特</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456946874"/>
                  </a:ext>
                </a:extLst>
              </a:tr>
              <a:tr h="460869">
                <a:tc>
                  <a:txBody>
                    <a:bodyPr/>
                    <a:lstStyle/>
                    <a:p>
                      <a:pPr algn="l"/>
                      <a:r>
                        <a:rPr lang="zh-CN" altLang="en-US" sz="1400" b="1" dirty="0">
                          <a:solidFill>
                            <a:srgbClr val="374154"/>
                          </a:solidFill>
                          <a:latin typeface="+mj-ea"/>
                          <a:ea typeface="+mj-ea"/>
                        </a:rPr>
                        <a:t>发布时间</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400" dirty="0">
                          <a:solidFill>
                            <a:srgbClr val="374154"/>
                          </a:solidFill>
                          <a:latin typeface="Microsoft YaHei" panose="020B0503020204020204" pitchFamily="34" charset="-122"/>
                          <a:ea typeface="Microsoft YaHei" panose="020B0503020204020204" pitchFamily="34" charset="-122"/>
                        </a:rPr>
                        <a:t>2010</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400" dirty="0">
                          <a:solidFill>
                            <a:srgbClr val="374154"/>
                          </a:solidFill>
                          <a:latin typeface="Microsoft YaHei" panose="020B0503020204020204" pitchFamily="34" charset="-122"/>
                          <a:ea typeface="Microsoft YaHei" panose="020B0503020204020204" pitchFamily="34" charset="-122"/>
                        </a:rPr>
                        <a:t>2012</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400" dirty="0">
                          <a:solidFill>
                            <a:srgbClr val="374154"/>
                          </a:solidFill>
                          <a:latin typeface="Microsoft YaHei" panose="020B0503020204020204" pitchFamily="34" charset="-122"/>
                          <a:ea typeface="Microsoft YaHei" panose="020B0503020204020204" pitchFamily="34" charset="-122"/>
                        </a:rPr>
                        <a:t>2014</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400" dirty="0">
                          <a:solidFill>
                            <a:srgbClr val="374154"/>
                          </a:solidFill>
                          <a:latin typeface="Microsoft YaHei" panose="020B0503020204020204" pitchFamily="34" charset="-122"/>
                          <a:ea typeface="Microsoft YaHei" panose="020B0503020204020204" pitchFamily="34" charset="-122"/>
                        </a:rPr>
                        <a:t>2016</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400" dirty="0">
                          <a:solidFill>
                            <a:srgbClr val="374154"/>
                          </a:solidFill>
                          <a:latin typeface="Microsoft YaHei" panose="020B0503020204020204" pitchFamily="34" charset="-122"/>
                          <a:ea typeface="Microsoft YaHei" panose="020B0503020204020204" pitchFamily="34" charset="-122"/>
                        </a:rPr>
                        <a:t>2017</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3965975679"/>
                  </a:ext>
                </a:extLst>
              </a:tr>
              <a:tr h="1306850">
                <a:tc>
                  <a:txBody>
                    <a:bodyPr/>
                    <a:lstStyle/>
                    <a:p>
                      <a:pPr algn="l"/>
                      <a:r>
                        <a:rPr lang="zh-CN" altLang="en-US" sz="1400" b="1" dirty="0">
                          <a:solidFill>
                            <a:srgbClr val="374154"/>
                          </a:solidFill>
                          <a:latin typeface="+mj-ea"/>
                          <a:ea typeface="+mj-ea"/>
                        </a:rPr>
                        <a:t>核心参数</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400" dirty="0">
                          <a:solidFill>
                            <a:srgbClr val="374154"/>
                          </a:solidFill>
                          <a:latin typeface="Microsoft YaHei" panose="020B0503020204020204" pitchFamily="34" charset="-122"/>
                          <a:ea typeface="Microsoft YaHei" panose="020B0503020204020204" pitchFamily="34" charset="-122"/>
                        </a:rPr>
                        <a:t>16</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，每个</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包含</a:t>
                      </a:r>
                      <a:r>
                        <a:rPr lang="en-US" altLang="zh-CN" sz="1400" dirty="0">
                          <a:solidFill>
                            <a:srgbClr val="374154"/>
                          </a:solidFill>
                          <a:latin typeface="Microsoft YaHei" panose="020B0503020204020204" pitchFamily="34" charset="-122"/>
                          <a:ea typeface="Microsoft YaHei" panose="020B0503020204020204" pitchFamily="34" charset="-122"/>
                        </a:rPr>
                        <a:t>32</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CUDA</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kern="1200" dirty="0">
                          <a:solidFill>
                            <a:srgbClr val="374154"/>
                          </a:solidFill>
                          <a:latin typeface="Microsoft YaHei" panose="020B0503020204020204" pitchFamily="34" charset="-122"/>
                          <a:ea typeface="Microsoft YaHei" panose="020B0503020204020204" pitchFamily="34" charset="-122"/>
                        </a:rPr>
                        <a:t>Cores</a:t>
                      </a:r>
                      <a:r>
                        <a:rPr lang="zh-CN" altLang="en-US" sz="1400" dirty="0">
                          <a:solidFill>
                            <a:srgbClr val="374154"/>
                          </a:solidFill>
                          <a:latin typeface="Microsoft YaHei" panose="020B0503020204020204" pitchFamily="34" charset="-122"/>
                          <a:ea typeface="Microsoft YaHei" panose="020B0503020204020204" pitchFamily="34" charset="-122"/>
                        </a:rPr>
                        <a:t>，一共</a:t>
                      </a:r>
                      <a:r>
                        <a:rPr lang="en-US" altLang="zh-CN" sz="1400" dirty="0">
                          <a:solidFill>
                            <a:srgbClr val="374154"/>
                          </a:solidFill>
                          <a:latin typeface="Microsoft YaHei" panose="020B0503020204020204" pitchFamily="34" charset="-122"/>
                          <a:ea typeface="Microsoft YaHei" panose="020B0503020204020204" pitchFamily="34" charset="-122"/>
                        </a:rPr>
                        <a:t>512</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kern="1200" dirty="0">
                          <a:solidFill>
                            <a:srgbClr val="374154"/>
                          </a:solidFill>
                          <a:latin typeface="Microsoft YaHei" panose="020B0503020204020204" pitchFamily="34" charset="-122"/>
                          <a:ea typeface="Microsoft YaHei" panose="020B0503020204020204" pitchFamily="34" charset="-122"/>
                        </a:rPr>
                        <a:t>CUDA</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kern="1200" dirty="0">
                          <a:solidFill>
                            <a:srgbClr val="374154"/>
                          </a:solidFill>
                          <a:latin typeface="Microsoft YaHei" panose="020B0503020204020204" pitchFamily="34" charset="-122"/>
                          <a:ea typeface="Microsoft YaHei" panose="020B0503020204020204" pitchFamily="34" charset="-122"/>
                        </a:rPr>
                        <a:t>Cores</a:t>
                      </a:r>
                      <a:endParaRPr lang="en-US" altLang="zh-CN"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400" dirty="0">
                          <a:solidFill>
                            <a:srgbClr val="374154"/>
                          </a:solidFill>
                          <a:latin typeface="Microsoft YaHei" panose="020B0503020204020204" pitchFamily="34" charset="-122"/>
                          <a:ea typeface="Microsoft YaHei" panose="020B0503020204020204" pitchFamily="34" charset="-122"/>
                        </a:rPr>
                        <a:t>15</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SMX</a:t>
                      </a:r>
                      <a:r>
                        <a:rPr lang="zh-CN" altLang="en-US" sz="1400" dirty="0">
                          <a:solidFill>
                            <a:srgbClr val="374154"/>
                          </a:solidFill>
                          <a:latin typeface="Microsoft YaHei" panose="020B0503020204020204" pitchFamily="34" charset="-122"/>
                          <a:ea typeface="Microsoft YaHei" panose="020B0503020204020204" pitchFamily="34" charset="-122"/>
                        </a:rPr>
                        <a:t>，每个</a:t>
                      </a:r>
                      <a:r>
                        <a:rPr lang="en-US" altLang="zh-CN" sz="1400" dirty="0">
                          <a:solidFill>
                            <a:srgbClr val="374154"/>
                          </a:solidFill>
                          <a:latin typeface="Microsoft YaHei" panose="020B0503020204020204" pitchFamily="34" charset="-122"/>
                          <a:ea typeface="Microsoft YaHei" panose="020B0503020204020204" pitchFamily="34" charset="-122"/>
                        </a:rPr>
                        <a:t>SMX</a:t>
                      </a:r>
                      <a:r>
                        <a:rPr lang="zh-CN" altLang="en-US" sz="1400" dirty="0">
                          <a:solidFill>
                            <a:srgbClr val="374154"/>
                          </a:solidFill>
                          <a:latin typeface="Microsoft YaHei" panose="020B0503020204020204" pitchFamily="34" charset="-122"/>
                          <a:ea typeface="Microsoft YaHei" panose="020B0503020204020204" pitchFamily="34" charset="-122"/>
                        </a:rPr>
                        <a:t>包括</a:t>
                      </a:r>
                      <a:r>
                        <a:rPr lang="en-US" altLang="zh-CN" sz="1400" dirty="0">
                          <a:solidFill>
                            <a:srgbClr val="374154"/>
                          </a:solidFill>
                          <a:latin typeface="Microsoft YaHei" panose="020B0503020204020204" pitchFamily="34" charset="-122"/>
                          <a:ea typeface="Microsoft YaHei" panose="020B0503020204020204" pitchFamily="34" charset="-122"/>
                        </a:rPr>
                        <a:t>192</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FP32+64</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FP64</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CUDA</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Cores</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400" dirty="0">
                          <a:solidFill>
                            <a:srgbClr val="374154"/>
                          </a:solidFill>
                          <a:latin typeface="Microsoft YaHei" panose="020B0503020204020204" pitchFamily="34" charset="-122"/>
                          <a:ea typeface="Microsoft YaHei" panose="020B0503020204020204" pitchFamily="34" charset="-122"/>
                        </a:rPr>
                        <a:t>16</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，每个</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包括</a:t>
                      </a:r>
                      <a:r>
                        <a:rPr lang="en-US" altLang="zh-CN" sz="1400" dirty="0">
                          <a:solidFill>
                            <a:srgbClr val="374154"/>
                          </a:solidFill>
                          <a:latin typeface="Microsoft YaHei" panose="020B0503020204020204" pitchFamily="34" charset="-122"/>
                          <a:ea typeface="Microsoft YaHei" panose="020B0503020204020204" pitchFamily="34" charset="-122"/>
                        </a:rPr>
                        <a:t>4</a:t>
                      </a:r>
                      <a:r>
                        <a:rPr lang="zh-CN" altLang="en-US" sz="1400" dirty="0">
                          <a:solidFill>
                            <a:srgbClr val="374154"/>
                          </a:solidFill>
                          <a:latin typeface="Microsoft YaHei" panose="020B0503020204020204" pitchFamily="34" charset="-122"/>
                          <a:ea typeface="Microsoft YaHei" panose="020B0503020204020204" pitchFamily="34" charset="-122"/>
                        </a:rPr>
                        <a:t>个处理块，每个处理块包括</a:t>
                      </a:r>
                      <a:r>
                        <a:rPr lang="en-US" altLang="zh-CN" sz="1400" dirty="0">
                          <a:solidFill>
                            <a:srgbClr val="374154"/>
                          </a:solidFill>
                          <a:latin typeface="Microsoft YaHei" panose="020B0503020204020204" pitchFamily="34" charset="-122"/>
                          <a:ea typeface="Microsoft YaHei" panose="020B0503020204020204" pitchFamily="34" charset="-122"/>
                        </a:rPr>
                        <a:t>32</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CUDA</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Cores+8</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LD/ST</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Unit</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8</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SFU</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400" dirty="0">
                          <a:solidFill>
                            <a:srgbClr val="374154"/>
                          </a:solidFill>
                          <a:latin typeface="Microsoft YaHei" panose="020B0503020204020204" pitchFamily="34" charset="-122"/>
                          <a:ea typeface="Microsoft YaHei" panose="020B0503020204020204" pitchFamily="34" charset="-122"/>
                        </a:rPr>
                        <a:t>GP100</a:t>
                      </a:r>
                      <a:r>
                        <a:rPr lang="zh-CN" altLang="en-US" sz="1400" dirty="0">
                          <a:solidFill>
                            <a:srgbClr val="374154"/>
                          </a:solidFill>
                          <a:latin typeface="Microsoft YaHei" panose="020B0503020204020204" pitchFamily="34" charset="-122"/>
                          <a:ea typeface="Microsoft YaHei" panose="020B0503020204020204" pitchFamily="34" charset="-122"/>
                        </a:rPr>
                        <a:t>有</a:t>
                      </a:r>
                      <a:r>
                        <a:rPr lang="en-US" altLang="zh-CN" sz="1400" dirty="0">
                          <a:solidFill>
                            <a:srgbClr val="374154"/>
                          </a:solidFill>
                          <a:latin typeface="Microsoft YaHei" panose="020B0503020204020204" pitchFamily="34" charset="-122"/>
                          <a:ea typeface="Microsoft YaHei" panose="020B0503020204020204" pitchFamily="34" charset="-122"/>
                        </a:rPr>
                        <a:t>60</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，每个</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包括</a:t>
                      </a:r>
                      <a:r>
                        <a:rPr lang="en-US" altLang="zh-CN" sz="1400" dirty="0">
                          <a:solidFill>
                            <a:srgbClr val="374154"/>
                          </a:solidFill>
                          <a:latin typeface="Microsoft YaHei" panose="020B0503020204020204" pitchFamily="34" charset="-122"/>
                          <a:ea typeface="Microsoft YaHei" panose="020B0503020204020204" pitchFamily="34" charset="-122"/>
                        </a:rPr>
                        <a:t>64</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CUDA</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Cores</a:t>
                      </a:r>
                      <a:r>
                        <a:rPr lang="zh-CN" altLang="en-US" sz="1400" dirty="0">
                          <a:solidFill>
                            <a:srgbClr val="374154"/>
                          </a:solidFill>
                          <a:latin typeface="Microsoft YaHei" panose="020B0503020204020204" pitchFamily="34" charset="-122"/>
                          <a:ea typeface="Microsoft YaHei" panose="020B0503020204020204" pitchFamily="34" charset="-122"/>
                        </a:rPr>
                        <a:t>，</a:t>
                      </a:r>
                      <a:r>
                        <a:rPr lang="en-US" altLang="zh-CN" sz="1400" dirty="0">
                          <a:solidFill>
                            <a:srgbClr val="374154"/>
                          </a:solidFill>
                          <a:latin typeface="Microsoft YaHei" panose="020B0503020204020204" pitchFamily="34" charset="-122"/>
                          <a:ea typeface="Microsoft YaHei" panose="020B0503020204020204" pitchFamily="34" charset="-122"/>
                        </a:rPr>
                        <a:t>32</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DP</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Cores</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400" dirty="0">
                          <a:solidFill>
                            <a:srgbClr val="374154"/>
                          </a:solidFill>
                          <a:latin typeface="Microsoft YaHei" panose="020B0503020204020204" pitchFamily="34" charset="-122"/>
                          <a:ea typeface="Microsoft YaHei" panose="020B0503020204020204" pitchFamily="34" charset="-122"/>
                        </a:rPr>
                        <a:t>80</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，每个</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包括</a:t>
                      </a:r>
                      <a:r>
                        <a:rPr lang="en-US" altLang="zh-CN" sz="1400" dirty="0">
                          <a:solidFill>
                            <a:srgbClr val="374154"/>
                          </a:solidFill>
                          <a:latin typeface="Microsoft YaHei" panose="020B0503020204020204" pitchFamily="34" charset="-122"/>
                          <a:ea typeface="Microsoft YaHei" panose="020B0503020204020204" pitchFamily="34" charset="-122"/>
                        </a:rPr>
                        <a:t>32</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FP64+64</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Int32+64</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FP32+8</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Tensor</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Cores</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2700429239"/>
                  </a:ext>
                </a:extLst>
              </a:tr>
              <a:tr h="1306850">
                <a:tc>
                  <a:txBody>
                    <a:bodyPr/>
                    <a:lstStyle/>
                    <a:p>
                      <a:pPr algn="l"/>
                      <a:r>
                        <a:rPr lang="zh-CN" altLang="en-US" sz="1400" b="1" dirty="0">
                          <a:solidFill>
                            <a:srgbClr val="374154"/>
                          </a:solidFill>
                          <a:latin typeface="+mj-ea"/>
                          <a:ea typeface="+mj-ea"/>
                        </a:rPr>
                        <a:t>特点</a:t>
                      </a:r>
                      <a:r>
                        <a:rPr lang="en-US" altLang="zh-CN" sz="1400" b="1" dirty="0">
                          <a:solidFill>
                            <a:srgbClr val="374154"/>
                          </a:solidFill>
                          <a:latin typeface="+mj-ea"/>
                          <a:ea typeface="+mj-ea"/>
                        </a:rPr>
                        <a:t>&amp;</a:t>
                      </a:r>
                      <a:r>
                        <a:rPr lang="zh-CN" altLang="en-US" sz="1400" b="1" dirty="0">
                          <a:solidFill>
                            <a:srgbClr val="374154"/>
                          </a:solidFill>
                          <a:latin typeface="+mj-ea"/>
                          <a:ea typeface="+mj-ea"/>
                        </a:rPr>
                        <a:t>优势</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zh-CN" altLang="en-US" sz="1400" dirty="0">
                          <a:solidFill>
                            <a:srgbClr val="374154"/>
                          </a:solidFill>
                          <a:latin typeface="Microsoft YaHei" panose="020B0503020204020204" pitchFamily="34" charset="-122"/>
                          <a:ea typeface="Microsoft YaHei" panose="020B0503020204020204" pitchFamily="34" charset="-122"/>
                        </a:rPr>
                        <a:t>首个完整</a:t>
                      </a:r>
                      <a:r>
                        <a:rPr lang="en-US" altLang="zh-CN" sz="1400" dirty="0">
                          <a:solidFill>
                            <a:srgbClr val="374154"/>
                          </a:solidFill>
                          <a:latin typeface="Microsoft YaHei" panose="020B0503020204020204" pitchFamily="34" charset="-122"/>
                          <a:ea typeface="Microsoft YaHei" panose="020B0503020204020204" pitchFamily="34" charset="-122"/>
                        </a:rPr>
                        <a:t>GPU</a:t>
                      </a:r>
                      <a:r>
                        <a:rPr lang="zh-CN" altLang="en-US" sz="1400" dirty="0">
                          <a:solidFill>
                            <a:srgbClr val="374154"/>
                          </a:solidFill>
                          <a:latin typeface="Microsoft YaHei" panose="020B0503020204020204" pitchFamily="34" charset="-122"/>
                          <a:ea typeface="Microsoft YaHei" panose="020B0503020204020204" pitchFamily="34" charset="-122"/>
                        </a:rPr>
                        <a:t>计算架构，支持与共享存储结合的</a:t>
                      </a:r>
                      <a:r>
                        <a:rPr lang="en-US" altLang="zh-CN" sz="1400" dirty="0">
                          <a:solidFill>
                            <a:srgbClr val="374154"/>
                          </a:solidFill>
                          <a:latin typeface="Microsoft YaHei" panose="020B0503020204020204" pitchFamily="34" charset="-122"/>
                          <a:ea typeface="Microsoft YaHei" panose="020B0503020204020204" pitchFamily="34" charset="-122"/>
                        </a:rPr>
                        <a:t>Cache</a:t>
                      </a:r>
                      <a:r>
                        <a:rPr lang="zh-CN" altLang="en-US" sz="1400" dirty="0">
                          <a:solidFill>
                            <a:srgbClr val="374154"/>
                          </a:solidFill>
                          <a:latin typeface="Microsoft YaHei" panose="020B0503020204020204" pitchFamily="34" charset="-122"/>
                          <a:ea typeface="Microsoft YaHei" panose="020B0503020204020204" pitchFamily="34" charset="-122"/>
                        </a:rPr>
                        <a:t>层次</a:t>
                      </a:r>
                      <a:r>
                        <a:rPr lang="en-US" altLang="zh-CN" sz="1400" dirty="0">
                          <a:solidFill>
                            <a:srgbClr val="374154"/>
                          </a:solidFill>
                          <a:latin typeface="Microsoft YaHei" panose="020B0503020204020204" pitchFamily="34" charset="-122"/>
                          <a:ea typeface="Microsoft YaHei" panose="020B0503020204020204" pitchFamily="34" charset="-122"/>
                        </a:rPr>
                        <a:t>GPU</a:t>
                      </a:r>
                      <a:r>
                        <a:rPr lang="zh-CN" altLang="en-US" sz="1400" dirty="0">
                          <a:solidFill>
                            <a:srgbClr val="374154"/>
                          </a:solidFill>
                          <a:latin typeface="Microsoft YaHei" panose="020B0503020204020204" pitchFamily="34" charset="-122"/>
                          <a:ea typeface="Microsoft YaHei" panose="020B0503020204020204" pitchFamily="34" charset="-122"/>
                        </a:rPr>
                        <a:t>架构，支持</a:t>
                      </a:r>
                      <a:r>
                        <a:rPr lang="en-US" altLang="zh-CN" sz="1400" dirty="0">
                          <a:solidFill>
                            <a:srgbClr val="374154"/>
                          </a:solidFill>
                          <a:latin typeface="Microsoft YaHei" panose="020B0503020204020204" pitchFamily="34" charset="-122"/>
                          <a:ea typeface="Microsoft YaHei" panose="020B0503020204020204" pitchFamily="34" charset="-122"/>
                        </a:rPr>
                        <a:t>ECC</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GPU</a:t>
                      </a:r>
                      <a:r>
                        <a:rPr lang="zh-CN" altLang="en-US" sz="1400" dirty="0">
                          <a:solidFill>
                            <a:srgbClr val="374154"/>
                          </a:solidFill>
                          <a:latin typeface="Microsoft YaHei" panose="020B0503020204020204" pitchFamily="34" charset="-122"/>
                          <a:ea typeface="Microsoft YaHei" panose="020B0503020204020204" pitchFamily="34" charset="-122"/>
                        </a:rPr>
                        <a:t>架构</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zh-CN" altLang="en-US" sz="1400" dirty="0">
                          <a:solidFill>
                            <a:srgbClr val="374154"/>
                          </a:solidFill>
                          <a:latin typeface="Microsoft YaHei" panose="020B0503020204020204" pitchFamily="34" charset="-122"/>
                          <a:ea typeface="Microsoft YaHei" panose="020B0503020204020204" pitchFamily="34" charset="-122"/>
                        </a:rPr>
                        <a:t>游戏性能大幅提升，首次支持</a:t>
                      </a:r>
                      <a:r>
                        <a:rPr lang="en-US" altLang="zh-CN" sz="1400" dirty="0">
                          <a:solidFill>
                            <a:srgbClr val="374154"/>
                          </a:solidFill>
                          <a:latin typeface="Microsoft YaHei" panose="020B0503020204020204" pitchFamily="34" charset="-122"/>
                          <a:ea typeface="Microsoft YaHei" panose="020B0503020204020204" pitchFamily="34" charset="-122"/>
                        </a:rPr>
                        <a:t>GPU</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Direct</a:t>
                      </a:r>
                      <a:r>
                        <a:rPr lang="zh-CN" altLang="en-US" sz="1400" dirty="0">
                          <a:solidFill>
                            <a:srgbClr val="374154"/>
                          </a:solidFill>
                          <a:latin typeface="Microsoft YaHei" panose="020B0503020204020204" pitchFamily="34" charset="-122"/>
                          <a:ea typeface="Microsoft YaHei" panose="020B0503020204020204" pitchFamily="34" charset="-122"/>
                        </a:rPr>
                        <a:t>技术</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zh-CN" altLang="en-US" sz="1400" dirty="0">
                          <a:solidFill>
                            <a:srgbClr val="374154"/>
                          </a:solidFill>
                          <a:latin typeface="Microsoft YaHei" panose="020B0503020204020204" pitchFamily="34" charset="-122"/>
                          <a:ea typeface="Microsoft YaHei" panose="020B0503020204020204" pitchFamily="34" charset="-122"/>
                        </a:rPr>
                        <a:t>每组</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单元从</a:t>
                      </a:r>
                      <a:r>
                        <a:rPr lang="en-US" altLang="zh-CN" sz="1400" dirty="0">
                          <a:solidFill>
                            <a:srgbClr val="374154"/>
                          </a:solidFill>
                          <a:latin typeface="Microsoft YaHei" panose="020B0503020204020204" pitchFamily="34" charset="-122"/>
                          <a:ea typeface="Microsoft YaHei" panose="020B0503020204020204" pitchFamily="34" charset="-122"/>
                        </a:rPr>
                        <a:t>192</a:t>
                      </a:r>
                      <a:r>
                        <a:rPr lang="zh-CN" altLang="en-US" sz="1400" dirty="0">
                          <a:solidFill>
                            <a:srgbClr val="374154"/>
                          </a:solidFill>
                          <a:latin typeface="Microsoft YaHei" panose="020B0503020204020204" pitchFamily="34" charset="-122"/>
                          <a:ea typeface="Microsoft YaHei" panose="020B0503020204020204" pitchFamily="34" charset="-122"/>
                        </a:rPr>
                        <a:t>个减少到每组</a:t>
                      </a:r>
                      <a:r>
                        <a:rPr lang="en-US" altLang="zh-CN" sz="1400" dirty="0">
                          <a:solidFill>
                            <a:srgbClr val="374154"/>
                          </a:solidFill>
                          <a:latin typeface="Microsoft YaHei" panose="020B0503020204020204" pitchFamily="34" charset="-122"/>
                          <a:ea typeface="Microsoft YaHei" panose="020B0503020204020204" pitchFamily="34" charset="-122"/>
                        </a:rPr>
                        <a:t>128</a:t>
                      </a:r>
                      <a:r>
                        <a:rPr lang="zh-CN" altLang="en-US" sz="1400" dirty="0">
                          <a:solidFill>
                            <a:srgbClr val="374154"/>
                          </a:solidFill>
                          <a:latin typeface="Microsoft YaHei" panose="020B0503020204020204" pitchFamily="34" charset="-122"/>
                          <a:ea typeface="Microsoft YaHei" panose="020B0503020204020204" pitchFamily="34" charset="-122"/>
                        </a:rPr>
                        <a:t>个，每个</a:t>
                      </a:r>
                      <a:r>
                        <a:rPr lang="en-US" altLang="zh-CN" sz="1400" dirty="0">
                          <a:solidFill>
                            <a:srgbClr val="374154"/>
                          </a:solidFill>
                          <a:latin typeface="Microsoft YaHei" panose="020B0503020204020204" pitchFamily="34" charset="-122"/>
                          <a:ea typeface="Microsoft YaHei" panose="020B0503020204020204" pitchFamily="34" charset="-122"/>
                        </a:rPr>
                        <a:t>SMM</a:t>
                      </a:r>
                      <a:r>
                        <a:rPr lang="zh-CN" altLang="en-US" sz="1400" dirty="0">
                          <a:solidFill>
                            <a:srgbClr val="374154"/>
                          </a:solidFill>
                          <a:latin typeface="Microsoft YaHei" panose="020B0503020204020204" pitchFamily="34" charset="-122"/>
                          <a:ea typeface="Microsoft YaHei" panose="020B0503020204020204" pitchFamily="34" charset="-122"/>
                        </a:rPr>
                        <a:t>单元拥有更多逻辑控制电路</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400" dirty="0">
                          <a:solidFill>
                            <a:srgbClr val="374154"/>
                          </a:solidFill>
                          <a:latin typeface="Microsoft YaHei" panose="020B0503020204020204" pitchFamily="34" charset="-122"/>
                          <a:ea typeface="Microsoft YaHei" panose="020B0503020204020204" pitchFamily="34" charset="-122"/>
                        </a:rPr>
                        <a:t>NVLink</a:t>
                      </a:r>
                      <a:r>
                        <a:rPr lang="zh-CN" altLang="en-US" sz="1400" dirty="0">
                          <a:solidFill>
                            <a:srgbClr val="374154"/>
                          </a:solidFill>
                          <a:latin typeface="Microsoft YaHei" panose="020B0503020204020204" pitchFamily="34" charset="-122"/>
                          <a:ea typeface="Microsoft YaHei" panose="020B0503020204020204" pitchFamily="34" charset="-122"/>
                        </a:rPr>
                        <a:t>第一代，双向互联带宽</a:t>
                      </a:r>
                      <a:r>
                        <a:rPr lang="en-US" altLang="zh-CN" sz="1400" dirty="0">
                          <a:solidFill>
                            <a:srgbClr val="374154"/>
                          </a:solidFill>
                          <a:latin typeface="Microsoft YaHei" panose="020B0503020204020204" pitchFamily="34" charset="-122"/>
                          <a:ea typeface="Microsoft YaHei" panose="020B0503020204020204" pitchFamily="34" charset="-122"/>
                        </a:rPr>
                        <a:t>160GB/s</a:t>
                      </a:r>
                      <a:r>
                        <a:rPr lang="zh-CN" altLang="en-US" sz="1400" dirty="0">
                          <a:solidFill>
                            <a:srgbClr val="374154"/>
                          </a:solidFill>
                          <a:latin typeface="Microsoft YaHei" panose="020B0503020204020204" pitchFamily="34" charset="-122"/>
                          <a:ea typeface="Microsoft YaHei" panose="020B0503020204020204" pitchFamily="34" charset="-122"/>
                        </a:rPr>
                        <a:t>，</a:t>
                      </a:r>
                      <a:r>
                        <a:rPr lang="en-US" altLang="zh-CN" sz="1400" dirty="0">
                          <a:solidFill>
                            <a:srgbClr val="374154"/>
                          </a:solidFill>
                          <a:latin typeface="Microsoft YaHei" panose="020B0503020204020204" pitchFamily="34" charset="-122"/>
                          <a:ea typeface="Microsoft YaHei" panose="020B0503020204020204" pitchFamily="34" charset="-122"/>
                        </a:rPr>
                        <a:t>P100</a:t>
                      </a:r>
                      <a:r>
                        <a:rPr lang="zh-CN" altLang="en-US" sz="1400" dirty="0">
                          <a:solidFill>
                            <a:srgbClr val="374154"/>
                          </a:solidFill>
                          <a:latin typeface="Microsoft YaHei" panose="020B0503020204020204" pitchFamily="34" charset="-122"/>
                          <a:ea typeface="Microsoft YaHei" panose="020B0503020204020204" pitchFamily="34" charset="-122"/>
                        </a:rPr>
                        <a:t>拥有</a:t>
                      </a:r>
                      <a:r>
                        <a:rPr lang="en-US" altLang="zh-CN" sz="1400" dirty="0">
                          <a:solidFill>
                            <a:srgbClr val="374154"/>
                          </a:solidFill>
                          <a:latin typeface="Microsoft YaHei" panose="020B0503020204020204" pitchFamily="34" charset="-122"/>
                          <a:ea typeface="Microsoft YaHei" panose="020B0503020204020204" pitchFamily="34" charset="-122"/>
                        </a:rPr>
                        <a:t>56</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HBM</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400" dirty="0">
                          <a:solidFill>
                            <a:srgbClr val="374154"/>
                          </a:solidFill>
                          <a:latin typeface="Microsoft YaHei" panose="020B0503020204020204" pitchFamily="34" charset="-122"/>
                          <a:ea typeface="Microsoft YaHei" panose="020B0503020204020204" pitchFamily="34" charset="-122"/>
                        </a:rPr>
                        <a:t>NVLink2.0</a:t>
                      </a:r>
                      <a:r>
                        <a:rPr lang="zh-CN" altLang="en-US" sz="1400" dirty="0">
                          <a:solidFill>
                            <a:srgbClr val="374154"/>
                          </a:solidFill>
                          <a:latin typeface="Microsoft YaHei" panose="020B0503020204020204" pitchFamily="34" charset="-122"/>
                          <a:ea typeface="Microsoft YaHei" panose="020B0503020204020204" pitchFamily="34" charset="-122"/>
                        </a:rPr>
                        <a:t>，</a:t>
                      </a:r>
                      <a:r>
                        <a:rPr lang="en-US" altLang="zh-CN" sz="1400" dirty="0">
                          <a:solidFill>
                            <a:srgbClr val="374154"/>
                          </a:solidFill>
                          <a:latin typeface="Microsoft YaHei" panose="020B0503020204020204" pitchFamily="34" charset="-122"/>
                          <a:ea typeface="Microsoft YaHei" panose="020B0503020204020204" pitchFamily="34" charset="-122"/>
                        </a:rPr>
                        <a:t>Tensor</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Cores</a:t>
                      </a:r>
                      <a:r>
                        <a:rPr lang="zh-CN" altLang="en-US" sz="1400" dirty="0">
                          <a:solidFill>
                            <a:srgbClr val="374154"/>
                          </a:solidFill>
                          <a:latin typeface="Microsoft YaHei" panose="020B0503020204020204" pitchFamily="34" charset="-122"/>
                          <a:ea typeface="Microsoft YaHei" panose="020B0503020204020204" pitchFamily="34" charset="-122"/>
                        </a:rPr>
                        <a:t>第一代，支持</a:t>
                      </a:r>
                      <a:r>
                        <a:rPr lang="en-US" altLang="zh-CN" sz="1400" dirty="0">
                          <a:solidFill>
                            <a:srgbClr val="374154"/>
                          </a:solidFill>
                          <a:latin typeface="Microsoft YaHei" panose="020B0503020204020204" pitchFamily="34" charset="-122"/>
                          <a:ea typeface="Microsoft YaHei" panose="020B0503020204020204" pitchFamily="34" charset="-122"/>
                        </a:rPr>
                        <a:t>AI</a:t>
                      </a:r>
                      <a:r>
                        <a:rPr lang="zh-CN" altLang="en-US" sz="1400" dirty="0">
                          <a:solidFill>
                            <a:srgbClr val="374154"/>
                          </a:solidFill>
                          <a:latin typeface="Microsoft YaHei" panose="020B0503020204020204" pitchFamily="34" charset="-122"/>
                          <a:ea typeface="Microsoft YaHei" panose="020B0503020204020204" pitchFamily="34" charset="-122"/>
                        </a:rPr>
                        <a:t>运算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1813788961"/>
                  </a:ext>
                </a:extLst>
              </a:tr>
              <a:tr h="511376">
                <a:tc>
                  <a:txBody>
                    <a:bodyPr/>
                    <a:lstStyle/>
                    <a:p>
                      <a:pPr algn="l"/>
                      <a:r>
                        <a:rPr lang="zh-CN" altLang="en-US" sz="1400" b="1" dirty="0">
                          <a:solidFill>
                            <a:srgbClr val="374154"/>
                          </a:solidFill>
                          <a:latin typeface="+mj-ea"/>
                          <a:ea typeface="+mj-ea"/>
                        </a:rPr>
                        <a:t>纳米制程</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40/28nm</a:t>
                      </a:r>
                    </a:p>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30</a:t>
                      </a:r>
                      <a:r>
                        <a:rPr lang="zh-CN" altLang="en-US" sz="140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28nm</a:t>
                      </a:r>
                    </a:p>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71</a:t>
                      </a:r>
                      <a:r>
                        <a:rPr lang="zh-CN" altLang="en-US" sz="140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28nm</a:t>
                      </a:r>
                    </a:p>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80</a:t>
                      </a:r>
                      <a:r>
                        <a:rPr lang="zh-CN" altLang="en-US" sz="140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16nm</a:t>
                      </a:r>
                    </a:p>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153</a:t>
                      </a:r>
                      <a:r>
                        <a:rPr lang="zh-CN" altLang="en-US" sz="140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12nm</a:t>
                      </a:r>
                    </a:p>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211</a:t>
                      </a:r>
                      <a:r>
                        <a:rPr lang="zh-CN" altLang="en-US" sz="140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909445051"/>
                  </a:ext>
                </a:extLst>
              </a:tr>
              <a:tr h="460869">
                <a:tc>
                  <a:txBody>
                    <a:bodyPr/>
                    <a:lstStyle/>
                    <a:p>
                      <a:pPr algn="l"/>
                      <a:r>
                        <a:rPr lang="zh-CN" altLang="en-US" sz="1400" b="1" dirty="0">
                          <a:solidFill>
                            <a:srgbClr val="374154"/>
                          </a:solidFill>
                          <a:latin typeface="+mj-ea"/>
                          <a:ea typeface="+mj-ea"/>
                        </a:rPr>
                        <a:t>代表型号</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Quadro</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7000</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K80</a:t>
                      </a:r>
                    </a:p>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K40M</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M5000</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M4000</a:t>
                      </a:r>
                    </a:p>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GTX</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9XX</a:t>
                      </a:r>
                      <a:r>
                        <a:rPr lang="zh-CN" altLang="en-US" sz="1400" dirty="0">
                          <a:solidFill>
                            <a:srgbClr val="374154"/>
                          </a:solidFill>
                          <a:latin typeface="Microsoft YaHei" panose="020B0503020204020204" pitchFamily="34" charset="-122"/>
                          <a:ea typeface="Microsoft YaHei" panose="020B0503020204020204" pitchFamily="34" charset="-122"/>
                        </a:rPr>
                        <a:t>系列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P100</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P6000</a:t>
                      </a:r>
                    </a:p>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TTX1080</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V100</a:t>
                      </a:r>
                    </a:p>
                    <a:p>
                      <a:pPr algn="ctr" latinLnBrk="1"/>
                      <a:r>
                        <a:rPr lang="en-US" altLang="zh-CN" sz="1400" dirty="0" err="1">
                          <a:solidFill>
                            <a:srgbClr val="374154"/>
                          </a:solidFill>
                          <a:latin typeface="Microsoft YaHei" panose="020B0503020204020204" pitchFamily="34" charset="-122"/>
                          <a:ea typeface="Microsoft YaHei" panose="020B0503020204020204" pitchFamily="34" charset="-122"/>
                        </a:rPr>
                        <a:t>TiTan</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V</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4092808874"/>
                  </a:ext>
                </a:extLst>
              </a:tr>
            </a:tbl>
          </a:graphicData>
        </a:graphic>
      </p:graphicFrame>
    </p:spTree>
    <p:extLst>
      <p:ext uri="{BB962C8B-B14F-4D97-AF65-F5344CB8AC3E}">
        <p14:creationId xmlns:p14="http://schemas.microsoft.com/office/powerpoint/2010/main" val="803609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Fermi</a:t>
            </a:r>
            <a:r>
              <a:rPr kumimoji="1" lang="zh-CN" altLang="en-US" sz="9600" b="1" dirty="0">
                <a:solidFill>
                  <a:srgbClr val="91D150"/>
                </a:solidFill>
                <a:latin typeface="Futura Medium" panose="020B0602020204020303" pitchFamily="34" charset="-79"/>
                <a:cs typeface="Futura Medium" panose="020B0602020204020303" pitchFamily="34" charset="-79"/>
              </a:rPr>
              <a:t> 架构</a:t>
            </a:r>
          </a:p>
        </p:txBody>
      </p:sp>
    </p:spTree>
    <p:extLst>
      <p:ext uri="{BB962C8B-B14F-4D97-AF65-F5344CB8AC3E}">
        <p14:creationId xmlns:p14="http://schemas.microsoft.com/office/powerpoint/2010/main" val="585343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3F0367F-B62E-B94B-834A-5905A25FD231}"/>
              </a:ext>
            </a:extLst>
          </p:cNvPr>
          <p:cNvSpPr>
            <a:spLocks noGrp="1"/>
          </p:cNvSpPr>
          <p:nvPr>
            <p:ph type="title"/>
          </p:nvPr>
        </p:nvSpPr>
        <p:spPr/>
        <p:txBody>
          <a:bodyPr/>
          <a:lstStyle/>
          <a:p>
            <a:r>
              <a:rPr lang="en-US" altLang="zh-CN" dirty="0"/>
              <a:t>Fermi</a:t>
            </a:r>
            <a:r>
              <a:rPr lang="zh-CN" altLang="en-US" dirty="0"/>
              <a:t> 费米架构</a:t>
            </a:r>
          </a:p>
        </p:txBody>
      </p:sp>
      <p:sp>
        <p:nvSpPr>
          <p:cNvPr id="4" name="内容占位符 3">
            <a:extLst>
              <a:ext uri="{FF2B5EF4-FFF2-40B4-BE49-F238E27FC236}">
                <a16:creationId xmlns:a16="http://schemas.microsoft.com/office/drawing/2014/main" id="{5085E16D-52EA-F84E-BEC9-73B00E01AD50}"/>
              </a:ext>
            </a:extLst>
          </p:cNvPr>
          <p:cNvSpPr>
            <a:spLocks noGrp="1"/>
          </p:cNvSpPr>
          <p:nvPr>
            <p:ph sz="half" idx="1"/>
          </p:nvPr>
        </p:nvSpPr>
        <p:spPr>
          <a:xfrm>
            <a:off x="553766" y="1700808"/>
            <a:ext cx="3600400" cy="3816424"/>
          </a:xfrm>
        </p:spPr>
        <p:txBody>
          <a:bodyPr/>
          <a:lstStyle/>
          <a:p>
            <a:r>
              <a:rPr lang="en-US" altLang="zh-CN" dirty="0"/>
              <a:t>Fermi</a:t>
            </a:r>
            <a:r>
              <a:rPr lang="zh-CN" altLang="en-US" dirty="0"/>
              <a:t> 架构最大可支持 </a:t>
            </a:r>
            <a:r>
              <a:rPr lang="en-US" altLang="zh-CN" dirty="0"/>
              <a:t>16</a:t>
            </a:r>
            <a:r>
              <a:rPr lang="zh-CN" altLang="en-US" dirty="0"/>
              <a:t> 个 </a:t>
            </a:r>
            <a:r>
              <a:rPr lang="en-US" altLang="zh-CN" dirty="0"/>
              <a:t>SMs</a:t>
            </a:r>
            <a:r>
              <a:rPr lang="zh-CN" altLang="en-US" dirty="0"/>
              <a:t>，每个 </a:t>
            </a:r>
            <a:r>
              <a:rPr lang="en-US" altLang="zh-CN" dirty="0"/>
              <a:t>SM</a:t>
            </a:r>
            <a:r>
              <a:rPr lang="zh-CN" altLang="en-US" dirty="0"/>
              <a:t> 有 </a:t>
            </a:r>
            <a:r>
              <a:rPr lang="en-US" altLang="zh-CN" dirty="0"/>
              <a:t>32</a:t>
            </a:r>
            <a:r>
              <a:rPr lang="zh-CN" altLang="en-US" dirty="0"/>
              <a:t> 个 </a:t>
            </a:r>
            <a:r>
              <a:rPr lang="en-US" altLang="zh-CN" dirty="0"/>
              <a:t>CUDA</a:t>
            </a:r>
            <a:r>
              <a:rPr lang="zh-CN" altLang="en-US" dirty="0"/>
              <a:t> </a:t>
            </a:r>
            <a:r>
              <a:rPr lang="en-US" altLang="zh-CN" dirty="0"/>
              <a:t>Cores</a:t>
            </a:r>
            <a:r>
              <a:rPr lang="zh-CN" altLang="en-US" dirty="0"/>
              <a:t>，一共 </a:t>
            </a:r>
            <a:r>
              <a:rPr lang="en-US" altLang="zh-CN" dirty="0"/>
              <a:t>512</a:t>
            </a:r>
            <a:r>
              <a:rPr lang="zh-CN" altLang="en-US" dirty="0"/>
              <a:t>个 </a:t>
            </a:r>
            <a:r>
              <a:rPr lang="en-US" altLang="zh-CN" dirty="0"/>
              <a:t>CUDA</a:t>
            </a:r>
            <a:r>
              <a:rPr lang="zh-CN" altLang="en-US" dirty="0"/>
              <a:t> </a:t>
            </a:r>
            <a:r>
              <a:rPr lang="en-US" altLang="zh-CN" dirty="0"/>
              <a:t>Cores</a:t>
            </a:r>
            <a:r>
              <a:rPr lang="zh-CN" altLang="en-US" dirty="0"/>
              <a:t>。</a:t>
            </a:r>
            <a:endParaRPr lang="en-US" altLang="zh-CN" dirty="0"/>
          </a:p>
          <a:p>
            <a:r>
              <a:rPr lang="zh-CN" altLang="en-US" dirty="0"/>
              <a:t>整个 </a:t>
            </a:r>
            <a:r>
              <a:rPr lang="en-US" altLang="zh-CN" dirty="0"/>
              <a:t>GPU</a:t>
            </a:r>
            <a:r>
              <a:rPr lang="zh-CN" altLang="en-US" dirty="0"/>
              <a:t> 有多个 </a:t>
            </a:r>
            <a:r>
              <a:rPr lang="en-US" altLang="zh-CN" dirty="0"/>
              <a:t>GPC</a:t>
            </a:r>
            <a:r>
              <a:rPr lang="zh-CN" altLang="en-US" dirty="0"/>
              <a:t>（图形处理集），单个 </a:t>
            </a:r>
            <a:r>
              <a:rPr lang="en-US" altLang="zh-CN" dirty="0"/>
              <a:t>GPC</a:t>
            </a:r>
            <a:r>
              <a:rPr lang="zh-CN" altLang="en-US" dirty="0"/>
              <a:t> 包含一个光栅引擎（</a:t>
            </a:r>
            <a:r>
              <a:rPr lang="en-US" altLang="zh-CN" dirty="0"/>
              <a:t>Raster</a:t>
            </a:r>
            <a:r>
              <a:rPr lang="zh-CN" altLang="en-US" dirty="0"/>
              <a:t> </a:t>
            </a:r>
            <a:r>
              <a:rPr lang="en-US" altLang="zh-CN" dirty="0"/>
              <a:t>Engine</a:t>
            </a:r>
            <a:r>
              <a:rPr lang="zh-CN" altLang="en-US" dirty="0"/>
              <a:t>），</a:t>
            </a:r>
            <a:r>
              <a:rPr lang="en-US" altLang="zh-CN" dirty="0"/>
              <a:t>4</a:t>
            </a:r>
            <a:r>
              <a:rPr lang="zh-CN" altLang="en-US" dirty="0"/>
              <a:t>个 </a:t>
            </a:r>
            <a:r>
              <a:rPr lang="en-US" altLang="zh-CN" dirty="0"/>
              <a:t>SM</a:t>
            </a:r>
            <a:r>
              <a:rPr lang="zh-CN" altLang="en-US" dirty="0"/>
              <a:t>。</a:t>
            </a:r>
          </a:p>
        </p:txBody>
      </p:sp>
      <p:pic>
        <p:nvPicPr>
          <p:cNvPr id="2" name="图片 1">
            <a:extLst>
              <a:ext uri="{FF2B5EF4-FFF2-40B4-BE49-F238E27FC236}">
                <a16:creationId xmlns:a16="http://schemas.microsoft.com/office/drawing/2014/main" id="{D8C3507D-4AA0-4F4B-AD20-75B1F168872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71617" y="1271262"/>
            <a:ext cx="5941962" cy="5148188"/>
          </a:xfrm>
          <a:prstGeom prst="rect">
            <a:avLst/>
          </a:prstGeom>
        </p:spPr>
      </p:pic>
    </p:spTree>
    <p:extLst>
      <p:ext uri="{BB962C8B-B14F-4D97-AF65-F5344CB8AC3E}">
        <p14:creationId xmlns:p14="http://schemas.microsoft.com/office/powerpoint/2010/main" val="205542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3F0367F-B62E-B94B-834A-5905A25FD231}"/>
              </a:ext>
            </a:extLst>
          </p:cNvPr>
          <p:cNvSpPr>
            <a:spLocks noGrp="1"/>
          </p:cNvSpPr>
          <p:nvPr>
            <p:ph type="title"/>
          </p:nvPr>
        </p:nvSpPr>
        <p:spPr/>
        <p:txBody>
          <a:bodyPr/>
          <a:lstStyle/>
          <a:p>
            <a:r>
              <a:rPr lang="en-US" altLang="zh-CN" dirty="0"/>
              <a:t>Fermi</a:t>
            </a:r>
            <a:r>
              <a:rPr lang="zh-CN" altLang="en-US" dirty="0"/>
              <a:t> 费米架构</a:t>
            </a:r>
          </a:p>
        </p:txBody>
      </p:sp>
      <p:sp>
        <p:nvSpPr>
          <p:cNvPr id="4" name="内容占位符 3">
            <a:extLst>
              <a:ext uri="{FF2B5EF4-FFF2-40B4-BE49-F238E27FC236}">
                <a16:creationId xmlns:a16="http://schemas.microsoft.com/office/drawing/2014/main" id="{5085E16D-52EA-F84E-BEC9-73B00E01AD50}"/>
              </a:ext>
            </a:extLst>
          </p:cNvPr>
          <p:cNvSpPr>
            <a:spLocks noGrp="1"/>
          </p:cNvSpPr>
          <p:nvPr>
            <p:ph sz="half" idx="1"/>
          </p:nvPr>
        </p:nvSpPr>
        <p:spPr>
          <a:xfrm>
            <a:off x="553766" y="1700808"/>
            <a:ext cx="3600400" cy="3816424"/>
          </a:xfrm>
        </p:spPr>
        <p:txBody>
          <a:bodyPr/>
          <a:lstStyle/>
          <a:p>
            <a:r>
              <a:rPr lang="en-US" altLang="zh-CN" dirty="0"/>
              <a:t>Fermi</a:t>
            </a:r>
            <a:r>
              <a:rPr lang="zh-CN" altLang="en-US" dirty="0"/>
              <a:t> 架构最大可支持 </a:t>
            </a:r>
            <a:r>
              <a:rPr lang="en-US" altLang="zh-CN" dirty="0"/>
              <a:t>16</a:t>
            </a:r>
            <a:r>
              <a:rPr lang="zh-CN" altLang="en-US" dirty="0"/>
              <a:t> 个 </a:t>
            </a:r>
            <a:r>
              <a:rPr lang="en-US" altLang="zh-CN" dirty="0"/>
              <a:t>SMs</a:t>
            </a:r>
            <a:r>
              <a:rPr lang="zh-CN" altLang="en-US" dirty="0"/>
              <a:t>，每个 </a:t>
            </a:r>
            <a:r>
              <a:rPr lang="en-US" altLang="zh-CN" dirty="0"/>
              <a:t>SM</a:t>
            </a:r>
            <a:r>
              <a:rPr lang="zh-CN" altLang="en-US" dirty="0"/>
              <a:t> 有 </a:t>
            </a:r>
            <a:r>
              <a:rPr lang="en-US" altLang="zh-CN" dirty="0"/>
              <a:t>32</a:t>
            </a:r>
            <a:r>
              <a:rPr lang="zh-CN" altLang="en-US" dirty="0"/>
              <a:t> 个 </a:t>
            </a:r>
            <a:r>
              <a:rPr lang="en-US" altLang="zh-CN" dirty="0"/>
              <a:t>CUDA</a:t>
            </a:r>
            <a:r>
              <a:rPr lang="zh-CN" altLang="en-US" dirty="0"/>
              <a:t> </a:t>
            </a:r>
            <a:r>
              <a:rPr lang="en-US" altLang="zh-CN" dirty="0"/>
              <a:t>Cores</a:t>
            </a:r>
            <a:r>
              <a:rPr lang="zh-CN" altLang="en-US" dirty="0"/>
              <a:t>，一共 </a:t>
            </a:r>
            <a:r>
              <a:rPr lang="en-US" altLang="zh-CN" dirty="0"/>
              <a:t>512</a:t>
            </a:r>
            <a:r>
              <a:rPr lang="zh-CN" altLang="en-US" dirty="0"/>
              <a:t>个 </a:t>
            </a:r>
            <a:r>
              <a:rPr lang="en-US" altLang="zh-CN" dirty="0"/>
              <a:t>CUDA</a:t>
            </a:r>
            <a:r>
              <a:rPr lang="zh-CN" altLang="en-US" dirty="0"/>
              <a:t> </a:t>
            </a:r>
            <a:r>
              <a:rPr lang="en-US" altLang="zh-CN" dirty="0"/>
              <a:t>Cores</a:t>
            </a:r>
            <a:r>
              <a:rPr lang="zh-CN" altLang="en-US" dirty="0"/>
              <a:t>。</a:t>
            </a:r>
            <a:endParaRPr lang="en-US" altLang="zh-CN" dirty="0"/>
          </a:p>
          <a:p>
            <a:r>
              <a:rPr lang="zh-CN" altLang="en-US" dirty="0"/>
              <a:t>整个 </a:t>
            </a:r>
            <a:r>
              <a:rPr lang="en-US" altLang="zh-CN" dirty="0"/>
              <a:t>GPU</a:t>
            </a:r>
            <a:r>
              <a:rPr lang="zh-CN" altLang="en-US" dirty="0"/>
              <a:t> 有多个 </a:t>
            </a:r>
            <a:r>
              <a:rPr lang="en-US" altLang="zh-CN" dirty="0"/>
              <a:t>GPC</a:t>
            </a:r>
            <a:r>
              <a:rPr lang="zh-CN" altLang="en-US" dirty="0"/>
              <a:t>（图形处理集），单个 </a:t>
            </a:r>
            <a:r>
              <a:rPr lang="en-US" altLang="zh-CN" dirty="0"/>
              <a:t>GPC</a:t>
            </a:r>
            <a:r>
              <a:rPr lang="zh-CN" altLang="en-US" dirty="0"/>
              <a:t> 包含一个光栅引擎（</a:t>
            </a:r>
            <a:r>
              <a:rPr lang="en-US" altLang="zh-CN" dirty="0"/>
              <a:t>Raster</a:t>
            </a:r>
            <a:r>
              <a:rPr lang="zh-CN" altLang="en-US" dirty="0"/>
              <a:t> </a:t>
            </a:r>
            <a:r>
              <a:rPr lang="en-US" altLang="zh-CN" dirty="0"/>
              <a:t>Engine</a:t>
            </a:r>
            <a:r>
              <a:rPr lang="zh-CN" altLang="en-US" dirty="0"/>
              <a:t>），</a:t>
            </a:r>
            <a:r>
              <a:rPr lang="en-US" altLang="zh-CN" dirty="0"/>
              <a:t>4</a:t>
            </a:r>
            <a:r>
              <a:rPr lang="zh-CN" altLang="en-US" dirty="0"/>
              <a:t>个 </a:t>
            </a:r>
            <a:r>
              <a:rPr lang="en-US" altLang="zh-CN" dirty="0"/>
              <a:t>SM</a:t>
            </a:r>
            <a:r>
              <a:rPr lang="zh-CN" altLang="en-US" dirty="0"/>
              <a:t>。</a:t>
            </a:r>
          </a:p>
        </p:txBody>
      </p:sp>
      <p:pic>
        <p:nvPicPr>
          <p:cNvPr id="5" name="图片 4">
            <a:extLst>
              <a:ext uri="{FF2B5EF4-FFF2-40B4-BE49-F238E27FC236}">
                <a16:creationId xmlns:a16="http://schemas.microsoft.com/office/drawing/2014/main" id="{030FC889-3DCE-A24B-84A3-B0BB5D02290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826574" y="1251520"/>
            <a:ext cx="2999926" cy="5201816"/>
          </a:xfrm>
          <a:prstGeom prst="rect">
            <a:avLst/>
          </a:prstGeom>
        </p:spPr>
      </p:pic>
      <p:pic>
        <p:nvPicPr>
          <p:cNvPr id="8" name="图片 7">
            <a:extLst>
              <a:ext uri="{FF2B5EF4-FFF2-40B4-BE49-F238E27FC236}">
                <a16:creationId xmlns:a16="http://schemas.microsoft.com/office/drawing/2014/main" id="{0CD2074E-0517-A742-9201-B276AC0C5D54}"/>
              </a:ext>
            </a:extLst>
          </p:cNvPr>
          <p:cNvPicPr>
            <a:picLocks noChangeAspect="1"/>
          </p:cNvPicPr>
          <p:nvPr/>
        </p:nvPicPr>
        <p:blipFill>
          <a:blip r:embed="rId3"/>
          <a:stretch>
            <a:fillRect/>
          </a:stretch>
        </p:blipFill>
        <p:spPr>
          <a:xfrm>
            <a:off x="4730229" y="2492896"/>
            <a:ext cx="2448272" cy="2448272"/>
          </a:xfrm>
          <a:prstGeom prst="rect">
            <a:avLst/>
          </a:prstGeom>
        </p:spPr>
      </p:pic>
    </p:spTree>
    <p:extLst>
      <p:ext uri="{BB962C8B-B14F-4D97-AF65-F5344CB8AC3E}">
        <p14:creationId xmlns:p14="http://schemas.microsoft.com/office/powerpoint/2010/main" val="286389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32455</TotalTime>
  <Words>1932</Words>
  <Application>Microsoft Macintosh PowerPoint</Application>
  <PresentationFormat>自定义</PresentationFormat>
  <Paragraphs>270</Paragraphs>
  <Slides>29</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29</vt:i4>
      </vt:variant>
    </vt:vector>
  </HeadingPairs>
  <TitlesOfParts>
    <vt:vector size="48"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Thankyou</vt:lpstr>
      <vt:lpstr>AI 芯片</vt:lpstr>
      <vt:lpstr>PowerPoint 演示文稿</vt:lpstr>
      <vt:lpstr>PowerPoint 演示文稿</vt:lpstr>
      <vt:lpstr>PowerPoint 演示文稿</vt:lpstr>
      <vt:lpstr>NVIDIA GPU架构发展</vt:lpstr>
      <vt:lpstr>NVIDIA GPU架构发展</vt:lpstr>
      <vt:lpstr>PowerPoint 演示文稿</vt:lpstr>
      <vt:lpstr>Fermi 费米架构</vt:lpstr>
      <vt:lpstr>Fermi 费米架构</vt:lpstr>
      <vt:lpstr>Fermi 费米架构</vt:lpstr>
      <vt:lpstr>PowerPoint 演示文稿</vt:lpstr>
      <vt:lpstr>Kepler 开普勒架构</vt:lpstr>
      <vt:lpstr>Kepler 开普勒架构</vt:lpstr>
      <vt:lpstr>PowerPoint 演示文稿</vt:lpstr>
      <vt:lpstr>Maxwell 麦克斯韦架构</vt:lpstr>
      <vt:lpstr>PowerPoint 演示文稿</vt:lpstr>
      <vt:lpstr>Pascal 帕斯卡架构</vt:lpstr>
      <vt:lpstr>Pascal 帕斯卡架构</vt:lpstr>
      <vt:lpstr>Pascal 帕斯卡架构</vt:lpstr>
      <vt:lpstr>Pascal 帕斯卡架构</vt:lpstr>
      <vt:lpstr>PowerPoint 演示文稿</vt:lpstr>
      <vt:lpstr>Volta 伏特架构</vt:lpstr>
      <vt:lpstr>Volta 伏特架构</vt:lpstr>
      <vt:lpstr>Volta 伏特架构</vt:lpstr>
      <vt:lpstr>Volta 伏特架构</vt:lpstr>
      <vt:lpstr>Volta 伏特架构</vt:lpstr>
      <vt:lpstr>Volta 伏特架构</vt:lpstr>
      <vt:lpstr>Reference 引用&amp;参考</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5422</cp:revision>
  <dcterms:created xsi:type="dcterms:W3CDTF">2015-01-14T10:38:57Z</dcterms:created>
  <dcterms:modified xsi:type="dcterms:W3CDTF">2023-04-17T05:05:27Z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